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17"/>
  </p:notesMasterIdLst>
  <p:sldIdLst>
    <p:sldId id="256" r:id="rId3"/>
    <p:sldId id="281" r:id="rId4"/>
    <p:sldId id="282" r:id="rId5"/>
    <p:sldId id="300" r:id="rId6"/>
    <p:sldId id="259" r:id="rId7"/>
    <p:sldId id="291" r:id="rId8"/>
    <p:sldId id="292" r:id="rId9"/>
    <p:sldId id="283" r:id="rId10"/>
    <p:sldId id="306" r:id="rId11"/>
    <p:sldId id="276" r:id="rId12"/>
    <p:sldId id="294" r:id="rId13"/>
    <p:sldId id="303" r:id="rId14"/>
    <p:sldId id="264" r:id="rId15"/>
    <p:sldId id="305" r:id="rId16"/>
  </p:sldIdLst>
  <p:sldSz cx="9144000" cy="5143500" type="screen16x9"/>
  <p:notesSz cx="6858000" cy="9144000"/>
  <p:embeddedFontLst>
    <p:embeddedFont>
      <p:font typeface="Montserrat" panose="00000500000000000000" pitchFamily="2" charset="0"/>
      <p:regular r:id="rId18"/>
      <p:bold r:id="rId19"/>
      <p:italic r:id="rId20"/>
      <p:boldItalic r:id="rId21"/>
    </p:embeddedFont>
    <p:embeddedFont>
      <p:font typeface="Montserrat Medium" panose="000006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747775"/>
          </p15:clr>
        </p15:guide>
        <p15:guide id="2" pos="2880">
          <p15:clr>
            <a:srgbClr val="747775"/>
          </p15:clr>
        </p15:guide>
        <p15:guide id="3" orient="horz" pos="169" userDrawn="1">
          <p15:clr>
            <a:srgbClr val="747775"/>
          </p15:clr>
        </p15:guide>
        <p15:guide id="4" pos="181" userDrawn="1">
          <p15:clr>
            <a:srgbClr val="747775"/>
          </p15:clr>
        </p15:guide>
        <p15:guide id="5" pos="5579" userDrawn="1">
          <p15:clr>
            <a:srgbClr val="747775"/>
          </p15:clr>
        </p15:guide>
        <p15:guide id="6" orient="horz" pos="3072"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AEB"/>
    <a:srgbClr val="EEA275"/>
    <a:srgbClr val="DF8B92"/>
    <a:srgbClr val="C98CB0"/>
    <a:srgbClr val="B08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6E6759-A794-4287-85B5-34071FC5A81F}">
  <a:tblStyle styleId="{D06E6759-A794-4287-85B5-34071FC5A8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20" autoAdjust="0"/>
    <p:restoredTop sz="79149" autoAdjust="0"/>
  </p:normalViewPr>
  <p:slideViewPr>
    <p:cSldViewPr snapToGrid="0">
      <p:cViewPr varScale="1">
        <p:scale>
          <a:sx n="115" d="100"/>
          <a:sy n="115" d="100"/>
        </p:scale>
        <p:origin x="2100" y="108"/>
      </p:cViewPr>
      <p:guideLst>
        <p:guide orient="horz" pos="1620"/>
        <p:guide pos="2880"/>
        <p:guide orient="horz" pos="169"/>
        <p:guide pos="181"/>
        <p:guide pos="5579"/>
        <p:guide orient="horz" pos="307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nne Smith" userId="0efb6dbb-3e7f-42d5-9fda-ee3777ff7f44" providerId="ADAL" clId="{AE5D0FE1-5A3E-47E7-9952-998DB97C33FB}"/>
    <pc:docChg chg="modSld">
      <pc:chgData name="Leanne Smith" userId="0efb6dbb-3e7f-42d5-9fda-ee3777ff7f44" providerId="ADAL" clId="{AE5D0FE1-5A3E-47E7-9952-998DB97C33FB}" dt="2026-06-10T23:17:29.534" v="13" actId="6549"/>
      <pc:docMkLst>
        <pc:docMk/>
      </pc:docMkLst>
      <pc:sldChg chg="modNotesTx">
        <pc:chgData name="Leanne Smith" userId="0efb6dbb-3e7f-42d5-9fda-ee3777ff7f44" providerId="ADAL" clId="{AE5D0FE1-5A3E-47E7-9952-998DB97C33FB}" dt="2026-06-10T23:15:46.892" v="0" actId="6549"/>
        <pc:sldMkLst>
          <pc:docMk/>
          <pc:sldMk cId="0" sldId="256"/>
        </pc:sldMkLst>
      </pc:sldChg>
      <pc:sldChg chg="modNotesTx">
        <pc:chgData name="Leanne Smith" userId="0efb6dbb-3e7f-42d5-9fda-ee3777ff7f44" providerId="ADAL" clId="{AE5D0FE1-5A3E-47E7-9952-998DB97C33FB}" dt="2026-06-10T23:16:25.021" v="4" actId="6549"/>
        <pc:sldMkLst>
          <pc:docMk/>
          <pc:sldMk cId="0" sldId="259"/>
        </pc:sldMkLst>
      </pc:sldChg>
      <pc:sldChg chg="modNotesTx">
        <pc:chgData name="Leanne Smith" userId="0efb6dbb-3e7f-42d5-9fda-ee3777ff7f44" providerId="ADAL" clId="{AE5D0FE1-5A3E-47E7-9952-998DB97C33FB}" dt="2026-06-10T23:17:15.134" v="11" actId="6549"/>
        <pc:sldMkLst>
          <pc:docMk/>
          <pc:sldMk cId="0" sldId="264"/>
        </pc:sldMkLst>
      </pc:sldChg>
      <pc:sldChg chg="modNotesTx">
        <pc:chgData name="Leanne Smith" userId="0efb6dbb-3e7f-42d5-9fda-ee3777ff7f44" providerId="ADAL" clId="{AE5D0FE1-5A3E-47E7-9952-998DB97C33FB}" dt="2026-06-10T23:16:56.306" v="8" actId="6549"/>
        <pc:sldMkLst>
          <pc:docMk/>
          <pc:sldMk cId="0" sldId="276"/>
        </pc:sldMkLst>
      </pc:sldChg>
      <pc:sldChg chg="modNotesTx">
        <pc:chgData name="Leanne Smith" userId="0efb6dbb-3e7f-42d5-9fda-ee3777ff7f44" providerId="ADAL" clId="{AE5D0FE1-5A3E-47E7-9952-998DB97C33FB}" dt="2026-06-10T23:15:55.668" v="1" actId="6549"/>
        <pc:sldMkLst>
          <pc:docMk/>
          <pc:sldMk cId="2327716502" sldId="281"/>
        </pc:sldMkLst>
      </pc:sldChg>
      <pc:sldChg chg="modNotesTx">
        <pc:chgData name="Leanne Smith" userId="0efb6dbb-3e7f-42d5-9fda-ee3777ff7f44" providerId="ADAL" clId="{AE5D0FE1-5A3E-47E7-9952-998DB97C33FB}" dt="2026-06-10T23:16:02.315" v="2" actId="6549"/>
        <pc:sldMkLst>
          <pc:docMk/>
          <pc:sldMk cId="0" sldId="282"/>
        </pc:sldMkLst>
      </pc:sldChg>
      <pc:sldChg chg="modNotesTx">
        <pc:chgData name="Leanne Smith" userId="0efb6dbb-3e7f-42d5-9fda-ee3777ff7f44" providerId="ADAL" clId="{AE5D0FE1-5A3E-47E7-9952-998DB97C33FB}" dt="2026-06-10T23:16:35.593" v="6" actId="6549"/>
        <pc:sldMkLst>
          <pc:docMk/>
          <pc:sldMk cId="1946753062" sldId="283"/>
        </pc:sldMkLst>
      </pc:sldChg>
      <pc:sldChg chg="modNotesTx">
        <pc:chgData name="Leanne Smith" userId="0efb6dbb-3e7f-42d5-9fda-ee3777ff7f44" providerId="ADAL" clId="{AE5D0FE1-5A3E-47E7-9952-998DB97C33FB}" dt="2026-06-10T23:16:30.638" v="5" actId="6549"/>
        <pc:sldMkLst>
          <pc:docMk/>
          <pc:sldMk cId="2385781363" sldId="291"/>
        </pc:sldMkLst>
      </pc:sldChg>
      <pc:sldChg chg="modNotesTx">
        <pc:chgData name="Leanne Smith" userId="0efb6dbb-3e7f-42d5-9fda-ee3777ff7f44" providerId="ADAL" clId="{AE5D0FE1-5A3E-47E7-9952-998DB97C33FB}" dt="2026-06-10T23:17:29.534" v="13" actId="6549"/>
        <pc:sldMkLst>
          <pc:docMk/>
          <pc:sldMk cId="3514066572" sldId="292"/>
        </pc:sldMkLst>
      </pc:sldChg>
      <pc:sldChg chg="modNotesTx">
        <pc:chgData name="Leanne Smith" userId="0efb6dbb-3e7f-42d5-9fda-ee3777ff7f44" providerId="ADAL" clId="{AE5D0FE1-5A3E-47E7-9952-998DB97C33FB}" dt="2026-06-10T23:17:01.980" v="9" actId="6549"/>
        <pc:sldMkLst>
          <pc:docMk/>
          <pc:sldMk cId="1050913203" sldId="294"/>
        </pc:sldMkLst>
      </pc:sldChg>
      <pc:sldChg chg="modNotesTx">
        <pc:chgData name="Leanne Smith" userId="0efb6dbb-3e7f-42d5-9fda-ee3777ff7f44" providerId="ADAL" clId="{AE5D0FE1-5A3E-47E7-9952-998DB97C33FB}" dt="2026-06-10T23:16:13.587" v="3" actId="6549"/>
        <pc:sldMkLst>
          <pc:docMk/>
          <pc:sldMk cId="0" sldId="300"/>
        </pc:sldMkLst>
      </pc:sldChg>
      <pc:sldChg chg="modNotesTx">
        <pc:chgData name="Leanne Smith" userId="0efb6dbb-3e7f-42d5-9fda-ee3777ff7f44" providerId="ADAL" clId="{AE5D0FE1-5A3E-47E7-9952-998DB97C33FB}" dt="2026-06-10T23:17:07.679" v="10" actId="6549"/>
        <pc:sldMkLst>
          <pc:docMk/>
          <pc:sldMk cId="3306099834" sldId="303"/>
        </pc:sldMkLst>
      </pc:sldChg>
      <pc:sldChg chg="modNotesTx">
        <pc:chgData name="Leanne Smith" userId="0efb6dbb-3e7f-42d5-9fda-ee3777ff7f44" providerId="ADAL" clId="{AE5D0FE1-5A3E-47E7-9952-998DB97C33FB}" dt="2026-06-10T23:17:19.572" v="12" actId="6549"/>
        <pc:sldMkLst>
          <pc:docMk/>
          <pc:sldMk cId="1634505643" sldId="305"/>
        </pc:sldMkLst>
      </pc:sldChg>
      <pc:sldChg chg="modNotesTx">
        <pc:chgData name="Leanne Smith" userId="0efb6dbb-3e7f-42d5-9fda-ee3777ff7f44" providerId="ADAL" clId="{AE5D0FE1-5A3E-47E7-9952-998DB97C33FB}" dt="2026-06-10T23:16:40.110" v="7" actId="6549"/>
        <pc:sldMkLst>
          <pc:docMk/>
          <pc:sldMk cId="0"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a6b53154d0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a6b53154d0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6C1BB6DE-CC58-598A-7E3A-79FED97414C7}"/>
            </a:ext>
          </a:extLst>
        </p:cNvPr>
        <p:cNvGrpSpPr/>
        <p:nvPr/>
      </p:nvGrpSpPr>
      <p:grpSpPr>
        <a:xfrm>
          <a:off x="0" y="0"/>
          <a:ext cx="0" cy="0"/>
          <a:chOff x="0" y="0"/>
          <a:chExt cx="0" cy="0"/>
        </a:xfrm>
      </p:grpSpPr>
      <p:sp>
        <p:nvSpPr>
          <p:cNvPr id="126" name="Google Shape;126;g2aff0345ea9_2_26:notes">
            <a:extLst>
              <a:ext uri="{FF2B5EF4-FFF2-40B4-BE49-F238E27FC236}">
                <a16:creationId xmlns:a16="http://schemas.microsoft.com/office/drawing/2014/main" id="{97C2FC65-C78A-6210-E88C-DECDCFA890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aff0345ea9_2_26:notes">
            <a:extLst>
              <a:ext uri="{FF2B5EF4-FFF2-40B4-BE49-F238E27FC236}">
                <a16:creationId xmlns:a16="http://schemas.microsoft.com/office/drawing/2014/main" id="{C9BB757D-6369-2415-DB0B-E06A0A8D5C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6213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a:extLst>
            <a:ext uri="{FF2B5EF4-FFF2-40B4-BE49-F238E27FC236}">
              <a16:creationId xmlns:a16="http://schemas.microsoft.com/office/drawing/2014/main" id="{FC808614-0E2A-3CB0-63B1-52AB66F22EA4}"/>
            </a:ext>
          </a:extLst>
        </p:cNvPr>
        <p:cNvGrpSpPr/>
        <p:nvPr/>
      </p:nvGrpSpPr>
      <p:grpSpPr>
        <a:xfrm>
          <a:off x="0" y="0"/>
          <a:ext cx="0" cy="0"/>
          <a:chOff x="0" y="0"/>
          <a:chExt cx="0" cy="0"/>
        </a:xfrm>
      </p:grpSpPr>
      <p:sp>
        <p:nvSpPr>
          <p:cNvPr id="247" name="Google Shape;247;g2640f5d0a08_1_418:notes">
            <a:extLst>
              <a:ext uri="{FF2B5EF4-FFF2-40B4-BE49-F238E27FC236}">
                <a16:creationId xmlns:a16="http://schemas.microsoft.com/office/drawing/2014/main" id="{7749E38D-5B9D-927D-4EAC-1E2DE14013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640f5d0a08_1_418:notes">
            <a:extLst>
              <a:ext uri="{FF2B5EF4-FFF2-40B4-BE49-F238E27FC236}">
                <a16:creationId xmlns:a16="http://schemas.microsoft.com/office/drawing/2014/main" id="{27518714-1EF0-2E8C-2C54-68C7697A30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104159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AU" sz="1200" b="0" i="0" u="none" strike="noStrike" kern="0" cap="none"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8F5D-20A1-74EA-5EEB-4CBE63BEC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B0D25-C57D-6ADB-58E5-9004A94D2AB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A107F17-15AB-97C9-983A-2FCF2EA64364}"/>
              </a:ext>
            </a:extLst>
          </p:cNvPr>
          <p:cNvSpPr>
            <a:spLocks noGrp="1"/>
          </p:cNvSpPr>
          <p:nvPr>
            <p:ph type="body" idx="1"/>
          </p:nvPr>
        </p:nvSpPr>
        <p:spPr/>
        <p:txBody>
          <a:bodyPr/>
          <a:lstStyle/>
          <a:p>
            <a:pPr marL="0" lvl="0" indent="0" algn="l" rtl="0">
              <a:spcBef>
                <a:spcPts val="0"/>
              </a:spcBef>
              <a:spcAft>
                <a:spcPts val="0"/>
              </a:spcAft>
              <a:buNone/>
            </a:pPr>
            <a:endParaRPr lang="en-AU" sz="1200" b="0" i="0" u="none" strike="noStrike" kern="0" cap="none" dirty="0"/>
          </a:p>
        </p:txBody>
      </p:sp>
      <p:sp>
        <p:nvSpPr>
          <p:cNvPr id="4" name="Slide Number Placeholder 3">
            <a:extLst>
              <a:ext uri="{FF2B5EF4-FFF2-40B4-BE49-F238E27FC236}">
                <a16:creationId xmlns:a16="http://schemas.microsoft.com/office/drawing/2014/main" id="{2D4B5A95-19E1-CE26-F09B-A930E2078B3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4016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F6B51E43-201A-1AE7-54A8-A5A630EEC8B9}"/>
            </a:ext>
          </a:extLst>
        </p:cNvPr>
        <p:cNvGrpSpPr/>
        <p:nvPr/>
      </p:nvGrpSpPr>
      <p:grpSpPr>
        <a:xfrm>
          <a:off x="0" y="0"/>
          <a:ext cx="0" cy="0"/>
          <a:chOff x="0" y="0"/>
          <a:chExt cx="0" cy="0"/>
        </a:xfrm>
      </p:grpSpPr>
      <p:sp>
        <p:nvSpPr>
          <p:cNvPr id="62" name="Google Shape;62;g2acc9d9336c_1_114:notes">
            <a:extLst>
              <a:ext uri="{FF2B5EF4-FFF2-40B4-BE49-F238E27FC236}">
                <a16:creationId xmlns:a16="http://schemas.microsoft.com/office/drawing/2014/main" id="{D2F85567-884C-1D97-FC83-FB6F4E371C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acc9d9336c_1_114:notes">
            <a:extLst>
              <a:ext uri="{FF2B5EF4-FFF2-40B4-BE49-F238E27FC236}">
                <a16:creationId xmlns:a16="http://schemas.microsoft.com/office/drawing/2014/main" id="{5BE1DC00-B8CB-C746-3F1D-9208098B58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665871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acc9d9336c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acc9d9336c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aff0345ea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aff0345ea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b="0"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332BCDAD-DF3D-5205-BD19-6E7B8D17448E}"/>
            </a:ext>
          </a:extLst>
        </p:cNvPr>
        <p:cNvGrpSpPr/>
        <p:nvPr/>
      </p:nvGrpSpPr>
      <p:grpSpPr>
        <a:xfrm>
          <a:off x="0" y="0"/>
          <a:ext cx="0" cy="0"/>
          <a:chOff x="0" y="0"/>
          <a:chExt cx="0" cy="0"/>
        </a:xfrm>
      </p:grpSpPr>
      <p:sp>
        <p:nvSpPr>
          <p:cNvPr id="126" name="Google Shape;126;g2aff0345ea9_2_26:notes">
            <a:extLst>
              <a:ext uri="{FF2B5EF4-FFF2-40B4-BE49-F238E27FC236}">
                <a16:creationId xmlns:a16="http://schemas.microsoft.com/office/drawing/2014/main" id="{B0D5B44D-9C9D-D893-0811-A3D2A8DDF6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aff0345ea9_2_26:notes">
            <a:extLst>
              <a:ext uri="{FF2B5EF4-FFF2-40B4-BE49-F238E27FC236}">
                <a16:creationId xmlns:a16="http://schemas.microsoft.com/office/drawing/2014/main" id="{DC9206AF-282B-2E65-8781-AC6D03B9D6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8678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9BE3A1FD-7DBA-4C35-FA04-DE59051C56D0}"/>
            </a:ext>
          </a:extLst>
        </p:cNvPr>
        <p:cNvGrpSpPr/>
        <p:nvPr/>
      </p:nvGrpSpPr>
      <p:grpSpPr>
        <a:xfrm>
          <a:off x="0" y="0"/>
          <a:ext cx="0" cy="0"/>
          <a:chOff x="0" y="0"/>
          <a:chExt cx="0" cy="0"/>
        </a:xfrm>
      </p:grpSpPr>
      <p:sp>
        <p:nvSpPr>
          <p:cNvPr id="126" name="Google Shape;126;g2aff0345ea9_2_26:notes">
            <a:extLst>
              <a:ext uri="{FF2B5EF4-FFF2-40B4-BE49-F238E27FC236}">
                <a16:creationId xmlns:a16="http://schemas.microsoft.com/office/drawing/2014/main" id="{772F4EFC-3569-3BE4-32CF-78ABCB936C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aff0345ea9_2_26:notes">
            <a:extLst>
              <a:ext uri="{FF2B5EF4-FFF2-40B4-BE49-F238E27FC236}">
                <a16:creationId xmlns:a16="http://schemas.microsoft.com/office/drawing/2014/main" id="{51FC392D-A574-BE68-25BD-39660C1979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dirty="0"/>
          </a:p>
        </p:txBody>
      </p:sp>
    </p:spTree>
    <p:extLst>
      <p:ext uri="{BB962C8B-B14F-4D97-AF65-F5344CB8AC3E}">
        <p14:creationId xmlns:p14="http://schemas.microsoft.com/office/powerpoint/2010/main" val="189383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a:extLst>
            <a:ext uri="{FF2B5EF4-FFF2-40B4-BE49-F238E27FC236}">
              <a16:creationId xmlns:a16="http://schemas.microsoft.com/office/drawing/2014/main" id="{7917E572-744A-28B0-E29D-EF7663041DEF}"/>
            </a:ext>
          </a:extLst>
        </p:cNvPr>
        <p:cNvGrpSpPr/>
        <p:nvPr/>
      </p:nvGrpSpPr>
      <p:grpSpPr>
        <a:xfrm>
          <a:off x="0" y="0"/>
          <a:ext cx="0" cy="0"/>
          <a:chOff x="0" y="0"/>
          <a:chExt cx="0" cy="0"/>
        </a:xfrm>
      </p:grpSpPr>
      <p:sp>
        <p:nvSpPr>
          <p:cNvPr id="270" name="Google Shape;270;g2ad393a647f_0_22:notes">
            <a:extLst>
              <a:ext uri="{FF2B5EF4-FFF2-40B4-BE49-F238E27FC236}">
                <a16:creationId xmlns:a16="http://schemas.microsoft.com/office/drawing/2014/main" id="{F2FE0687-34C3-4DD5-0FC4-43887822DF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ad393a647f_0_22:notes">
            <a:extLst>
              <a:ext uri="{FF2B5EF4-FFF2-40B4-BE49-F238E27FC236}">
                <a16:creationId xmlns:a16="http://schemas.microsoft.com/office/drawing/2014/main" id="{0F5ABE24-1B88-41EA-5827-DDCB6DE2C6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6267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977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949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523523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Montserrat"/>
              <a:buNone/>
              <a:defRPr>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Montserrat"/>
              <a:buChar char="●"/>
              <a:defRPr>
                <a:latin typeface="Montserrat"/>
                <a:ea typeface="Montserrat"/>
                <a:cs typeface="Montserrat"/>
                <a:sym typeface="Montserrat"/>
              </a:defRPr>
            </a:lvl1pPr>
            <a:lvl2pPr marL="914400" lvl="1" indent="-317500">
              <a:spcBef>
                <a:spcPts val="0"/>
              </a:spcBef>
              <a:spcAft>
                <a:spcPts val="0"/>
              </a:spcAft>
              <a:buSzPts val="1400"/>
              <a:buFont typeface="Montserrat"/>
              <a:buChar char="○"/>
              <a:defRPr>
                <a:latin typeface="Montserrat"/>
                <a:ea typeface="Montserrat"/>
                <a:cs typeface="Montserrat"/>
                <a:sym typeface="Montserrat"/>
              </a:defRPr>
            </a:lvl2pPr>
            <a:lvl3pPr marL="1371600" lvl="2" indent="-317500">
              <a:spcBef>
                <a:spcPts val="0"/>
              </a:spcBef>
              <a:spcAft>
                <a:spcPts val="0"/>
              </a:spcAft>
              <a:buSzPts val="1400"/>
              <a:buFont typeface="Montserrat"/>
              <a:buChar char="■"/>
              <a:defRPr>
                <a:latin typeface="Montserrat"/>
                <a:ea typeface="Montserrat"/>
                <a:cs typeface="Montserrat"/>
                <a:sym typeface="Montserrat"/>
              </a:defRPr>
            </a:lvl3pPr>
            <a:lvl4pPr marL="1828800" lvl="3" indent="-317500">
              <a:spcBef>
                <a:spcPts val="0"/>
              </a:spcBef>
              <a:spcAft>
                <a:spcPts val="0"/>
              </a:spcAft>
              <a:buSzPts val="1400"/>
              <a:buFont typeface="Montserrat"/>
              <a:buChar char="●"/>
              <a:defRPr>
                <a:latin typeface="Montserrat"/>
                <a:ea typeface="Montserrat"/>
                <a:cs typeface="Montserrat"/>
                <a:sym typeface="Montserrat"/>
              </a:defRPr>
            </a:lvl4pPr>
            <a:lvl5pPr marL="2286000" lvl="4" indent="-317500">
              <a:spcBef>
                <a:spcPts val="0"/>
              </a:spcBef>
              <a:spcAft>
                <a:spcPts val="0"/>
              </a:spcAft>
              <a:buSzPts val="1400"/>
              <a:buFont typeface="Montserrat"/>
              <a:buChar char="○"/>
              <a:defRPr>
                <a:latin typeface="Montserrat"/>
                <a:ea typeface="Montserrat"/>
                <a:cs typeface="Montserrat"/>
                <a:sym typeface="Montserrat"/>
              </a:defRPr>
            </a:lvl5pPr>
            <a:lvl6pPr marL="2743200" lvl="5" indent="-317500">
              <a:spcBef>
                <a:spcPts val="0"/>
              </a:spcBef>
              <a:spcAft>
                <a:spcPts val="0"/>
              </a:spcAft>
              <a:buSzPts val="1400"/>
              <a:buFont typeface="Montserrat"/>
              <a:buChar char="■"/>
              <a:defRPr>
                <a:latin typeface="Montserrat"/>
                <a:ea typeface="Montserrat"/>
                <a:cs typeface="Montserrat"/>
                <a:sym typeface="Montserrat"/>
              </a:defRPr>
            </a:lvl6pPr>
            <a:lvl7pPr marL="3200400" lvl="6" indent="-317500">
              <a:spcBef>
                <a:spcPts val="0"/>
              </a:spcBef>
              <a:spcAft>
                <a:spcPts val="0"/>
              </a:spcAft>
              <a:buSzPts val="1400"/>
              <a:buFont typeface="Montserrat"/>
              <a:buChar char="●"/>
              <a:defRPr>
                <a:latin typeface="Montserrat"/>
                <a:ea typeface="Montserrat"/>
                <a:cs typeface="Montserrat"/>
                <a:sym typeface="Montserrat"/>
              </a:defRPr>
            </a:lvl7pPr>
            <a:lvl8pPr marL="3657600" lvl="7" indent="-317500">
              <a:spcBef>
                <a:spcPts val="0"/>
              </a:spcBef>
              <a:spcAft>
                <a:spcPts val="0"/>
              </a:spcAft>
              <a:buSzPts val="1400"/>
              <a:buFont typeface="Montserrat"/>
              <a:buChar char="○"/>
              <a:defRPr>
                <a:latin typeface="Montserrat"/>
                <a:ea typeface="Montserrat"/>
                <a:cs typeface="Montserrat"/>
                <a:sym typeface="Montserrat"/>
              </a:defRPr>
            </a:lvl8pPr>
            <a:lvl9pPr marL="4114800" lvl="8" indent="-31750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936195"/>
      </p:ext>
    </p:extLst>
  </p:cSld>
  <p:clrMap bg1="lt1" tx1="dk1" bg2="lt2" tx2="dk2" accent1="accent1" accent2="accent2" accent3="accent3" accent4="accent4" accent5="accent5" accent6="accent6" hlink="hlink" folHlink="folHlink"/>
  <p:sldLayoutIdLst>
    <p:sldLayoutId id="2147483662" r:id="rId1"/>
    <p:sldLayoutId id="2147483663" r:id="rId2"/>
  </p:sldLayoutIdLst>
  <p:hf sldNum="0" hdr="0" ftr="0" dt="0"/>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jpg"/><Relationship Id="rId3" Type="http://schemas.openxmlformats.org/officeDocument/2006/relationships/image" Target="../media/image3.png"/><Relationship Id="rId21" Type="http://schemas.openxmlformats.org/officeDocument/2006/relationships/image" Target="../media/image41.JP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12.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14.xml"/><Relationship Id="rId9" Type="http://schemas.openxmlformats.org/officeDocument/2006/relationships/hyperlink" Target="mailto:Aaron@flyaltair.com.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srcRect/>
          <a:stretch/>
        </p:blipFill>
        <p:spPr>
          <a:xfrm>
            <a:off x="2" y="1"/>
            <a:ext cx="9143998" cy="5143498"/>
          </a:xfrm>
          <a:prstGeom prst="rect">
            <a:avLst/>
          </a:prstGeom>
          <a:noFill/>
          <a:ln>
            <a:noFill/>
          </a:ln>
        </p:spPr>
      </p:pic>
      <p:sp>
        <p:nvSpPr>
          <p:cNvPr id="55" name="Google Shape;55;p13"/>
          <p:cNvSpPr/>
          <p:nvPr/>
        </p:nvSpPr>
        <p:spPr>
          <a:xfrm>
            <a:off x="-2" y="-1"/>
            <a:ext cx="9144000" cy="5143500"/>
          </a:xfrm>
          <a:prstGeom prst="rect">
            <a:avLst/>
          </a:prstGeom>
          <a:solidFill>
            <a:srgbClr val="212121">
              <a:alpha val="39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56" name="Google Shape;56;p13"/>
          <p:cNvSpPr txBox="1">
            <a:spLocks noGrp="1"/>
          </p:cNvSpPr>
          <p:nvPr>
            <p:ph type="ctrTitle"/>
          </p:nvPr>
        </p:nvSpPr>
        <p:spPr>
          <a:xfrm>
            <a:off x="311699" y="252300"/>
            <a:ext cx="7958241" cy="2334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AU" sz="2800" dirty="0">
                <a:solidFill>
                  <a:srgbClr val="FDFAEB"/>
                </a:solidFill>
                <a:latin typeface="Montserrat Medium"/>
                <a:ea typeface="Montserrat Medium"/>
                <a:cs typeface="Montserrat Medium"/>
                <a:sym typeface="Montserrat Medium"/>
              </a:rPr>
              <a:t>BRINGING ZERO-EMISSION REGIONAL AND URBAN AIR MOBILITY TO AUSTRALIA</a:t>
            </a:r>
            <a:endParaRPr sz="2800" dirty="0">
              <a:solidFill>
                <a:srgbClr val="FDFAEB"/>
              </a:solidFill>
              <a:latin typeface="Montserrat Medium"/>
              <a:ea typeface="Montserrat Medium"/>
              <a:cs typeface="Montserrat Medium"/>
              <a:sym typeface="Montserrat Medium"/>
            </a:endParaRPr>
          </a:p>
        </p:txBody>
      </p:sp>
      <p:pic>
        <p:nvPicPr>
          <p:cNvPr id="58" name="Google Shape;58;p13"/>
          <p:cNvPicPr preferRelativeResize="0"/>
          <p:nvPr/>
        </p:nvPicPr>
        <p:blipFill>
          <a:blip r:embed="rId4">
            <a:alphaModFix/>
          </a:blip>
          <a:stretch>
            <a:fillRect/>
          </a:stretch>
        </p:blipFill>
        <p:spPr>
          <a:xfrm>
            <a:off x="8416949" y="4389828"/>
            <a:ext cx="415350" cy="481800"/>
          </a:xfrm>
          <a:prstGeom prst="rect">
            <a:avLst/>
          </a:prstGeom>
          <a:noFill/>
          <a:ln>
            <a:noFill/>
          </a:ln>
        </p:spPr>
      </p:pic>
      <p:sp>
        <p:nvSpPr>
          <p:cNvPr id="2" name="Google Shape;57;p13">
            <a:extLst>
              <a:ext uri="{FF2B5EF4-FFF2-40B4-BE49-F238E27FC236}">
                <a16:creationId xmlns:a16="http://schemas.microsoft.com/office/drawing/2014/main" id="{263C6C81-0883-1800-2F83-4CFF0E5209D7}"/>
              </a:ext>
            </a:extLst>
          </p:cNvPr>
          <p:cNvSpPr txBox="1">
            <a:spLocks/>
          </p:cNvSpPr>
          <p:nvPr/>
        </p:nvSpPr>
        <p:spPr>
          <a:xfrm>
            <a:off x="360467" y="4276420"/>
            <a:ext cx="5137529" cy="59520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1pPr>
            <a:lvl2pPr marL="914400" marR="0" lvl="1"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2pPr>
            <a:lvl3pPr marL="1371600" marR="0" lvl="2"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3pPr>
            <a:lvl4pPr marL="1828800" marR="0" lvl="3"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4pPr>
            <a:lvl5pPr marL="2286000" marR="0" lvl="4"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5pPr>
            <a:lvl6pPr marL="2743200" marR="0" lvl="5"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6pPr>
            <a:lvl7pPr marL="3200400" marR="0" lvl="6"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7pPr>
            <a:lvl8pPr marL="3657600" marR="0" lvl="7"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8pPr>
            <a:lvl9pPr marL="4114800" marR="0" lvl="8"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9pPr>
          </a:lstStyle>
          <a:p>
            <a:pPr marL="0" indent="0" algn="l"/>
            <a:r>
              <a:rPr lang="en-AU" sz="1800" dirty="0">
                <a:solidFill>
                  <a:srgbClr val="FDFAEB"/>
                </a:solidFill>
                <a:latin typeface="Montserrat"/>
                <a:ea typeface="Montserrat"/>
                <a:cs typeface="Montserrat"/>
                <a:sym typeface="Montserrat"/>
              </a:rPr>
              <a:t>Founders of Sydney Seaplanes building Australia’s first scalable air mobility network</a:t>
            </a:r>
          </a:p>
          <a:p>
            <a:pPr marL="0" indent="0" algn="l"/>
            <a:endParaRPr lang="en-AU" sz="1800" dirty="0">
              <a:solidFill>
                <a:srgbClr val="FDFAEB"/>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47"/>
        <p:cNvGrpSpPr/>
        <p:nvPr/>
      </p:nvGrpSpPr>
      <p:grpSpPr>
        <a:xfrm>
          <a:off x="0" y="0"/>
          <a:ext cx="0" cy="0"/>
          <a:chOff x="0" y="0"/>
          <a:chExt cx="0" cy="0"/>
        </a:xfrm>
      </p:grpSpPr>
      <p:sp>
        <p:nvSpPr>
          <p:cNvPr id="548" name="Google Shape;548;p33"/>
          <p:cNvSpPr txBox="1"/>
          <p:nvPr/>
        </p:nvSpPr>
        <p:spPr>
          <a:xfrm>
            <a:off x="997500" y="2677866"/>
            <a:ext cx="3025860" cy="700192"/>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000" b="1" dirty="0">
                <a:solidFill>
                  <a:schemeClr val="dk1"/>
                </a:solidFill>
                <a:latin typeface="Montserrat"/>
                <a:ea typeface="Montserrat"/>
                <a:cs typeface="Montserrat"/>
                <a:sym typeface="Montserrat"/>
              </a:rPr>
              <a:t>Free Airspace over Sydney </a:t>
            </a:r>
            <a:r>
              <a:rPr lang="en" sz="1000" b="1" dirty="0" err="1">
                <a:solidFill>
                  <a:schemeClr val="dk1"/>
                </a:solidFill>
                <a:latin typeface="Montserrat"/>
                <a:ea typeface="Montserrat"/>
                <a:cs typeface="Montserrat"/>
                <a:sym typeface="Montserrat"/>
              </a:rPr>
              <a:t>Harbour</a:t>
            </a:r>
            <a:endParaRPr sz="1000" b="1" dirty="0">
              <a:solidFill>
                <a:schemeClr val="dk1"/>
              </a:solidFill>
              <a:latin typeface="Montserrat"/>
              <a:ea typeface="Montserrat"/>
              <a:cs typeface="Montserrat"/>
              <a:sym typeface="Montserrat"/>
            </a:endParaRPr>
          </a:p>
          <a:p>
            <a:pPr marL="0" lvl="0" indent="0" algn="l" rtl="0">
              <a:spcBef>
                <a:spcPts val="400"/>
              </a:spcBef>
              <a:spcAft>
                <a:spcPts val="800"/>
              </a:spcAft>
              <a:buNone/>
            </a:pPr>
            <a:r>
              <a:rPr lang="en-AU" sz="850" dirty="0">
                <a:solidFill>
                  <a:schemeClr val="dk1"/>
                </a:solidFill>
                <a:latin typeface="Montserrat Medium"/>
                <a:ea typeface="Montserrat Medium"/>
                <a:cs typeface="Montserrat Medium"/>
                <a:sym typeface="Montserrat Medium"/>
              </a:rPr>
              <a:t>Airspace over Sydney Harbour from 0-1,000ft is restricted to seaplane/helicopter flights only with no clearance required</a:t>
            </a:r>
          </a:p>
        </p:txBody>
      </p:sp>
      <p:sp>
        <p:nvSpPr>
          <p:cNvPr id="549" name="Google Shape;549;p33"/>
          <p:cNvSpPr txBox="1">
            <a:spLocks noGrp="1"/>
          </p:cNvSpPr>
          <p:nvPr>
            <p:ph type="title"/>
          </p:nvPr>
        </p:nvSpPr>
        <p:spPr>
          <a:xfrm>
            <a:off x="311700" y="583897"/>
            <a:ext cx="4260300" cy="311224"/>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AU" sz="2020" dirty="0">
                <a:solidFill>
                  <a:schemeClr val="tx1"/>
                </a:solidFill>
                <a:latin typeface="Montserrat Medium"/>
                <a:ea typeface="Montserrat Medium"/>
                <a:cs typeface="Montserrat Medium"/>
                <a:sym typeface="Montserrat Medium"/>
              </a:rPr>
              <a:t>ROSE BAY</a:t>
            </a:r>
            <a:endParaRPr sz="2020" dirty="0">
              <a:solidFill>
                <a:schemeClr val="tx1"/>
              </a:solidFill>
              <a:latin typeface="Montserrat Medium"/>
              <a:ea typeface="Montserrat Medium"/>
              <a:cs typeface="Montserrat Medium"/>
              <a:sym typeface="Montserrat Medium"/>
            </a:endParaRPr>
          </a:p>
        </p:txBody>
      </p:sp>
      <p:sp>
        <p:nvSpPr>
          <p:cNvPr id="550" name="Google Shape;550;p33"/>
          <p:cNvSpPr txBox="1"/>
          <p:nvPr/>
        </p:nvSpPr>
        <p:spPr>
          <a:xfrm>
            <a:off x="997501" y="1352916"/>
            <a:ext cx="3458676" cy="569387"/>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000" b="1" dirty="0">
                <a:solidFill>
                  <a:schemeClr val="dk1"/>
                </a:solidFill>
                <a:latin typeface="Montserrat"/>
                <a:ea typeface="Montserrat"/>
                <a:cs typeface="Montserrat"/>
                <a:sym typeface="Montserrat"/>
              </a:rPr>
              <a:t>Long-term lease on prime location</a:t>
            </a:r>
            <a:endParaRPr sz="1000" b="1" dirty="0">
              <a:solidFill>
                <a:schemeClr val="dk1"/>
              </a:solidFill>
              <a:latin typeface="Montserrat"/>
              <a:ea typeface="Montserrat"/>
              <a:cs typeface="Montserrat"/>
              <a:sym typeface="Montserrat"/>
            </a:endParaRPr>
          </a:p>
          <a:p>
            <a:pPr marL="0" lvl="0" indent="0" algn="l" rtl="0">
              <a:spcBef>
                <a:spcPts val="400"/>
              </a:spcBef>
              <a:spcAft>
                <a:spcPts val="800"/>
              </a:spcAft>
              <a:buNone/>
            </a:pPr>
            <a:r>
              <a:rPr lang="en-AU" sz="850" dirty="0">
                <a:solidFill>
                  <a:schemeClr val="dk1"/>
                </a:solidFill>
                <a:latin typeface="Montserrat Medium"/>
                <a:ea typeface="Montserrat Medium"/>
                <a:cs typeface="Montserrat Medium"/>
                <a:sym typeface="Montserrat Medium"/>
              </a:rPr>
              <a:t>Purpose built urban marine aviation infrastructure, under a long term lease from Transport for NSW</a:t>
            </a:r>
          </a:p>
        </p:txBody>
      </p:sp>
      <p:sp>
        <p:nvSpPr>
          <p:cNvPr id="551" name="Google Shape;551;p33"/>
          <p:cNvSpPr txBox="1"/>
          <p:nvPr/>
        </p:nvSpPr>
        <p:spPr>
          <a:xfrm>
            <a:off x="997501" y="3327313"/>
            <a:ext cx="2952707" cy="569387"/>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000" dirty="0">
                <a:solidFill>
                  <a:schemeClr val="dk1"/>
                </a:solidFill>
                <a:latin typeface="Montserrat Medium"/>
                <a:ea typeface="Montserrat Medium"/>
                <a:cs typeface="Montserrat Medium"/>
                <a:sym typeface="Montserrat Medium"/>
              </a:rPr>
              <a:t>I</a:t>
            </a:r>
            <a:r>
              <a:rPr lang="en" sz="1000" b="1" dirty="0">
                <a:solidFill>
                  <a:schemeClr val="dk1"/>
                </a:solidFill>
                <a:latin typeface="Montserrat"/>
                <a:ea typeface="Montserrat"/>
                <a:cs typeface="Montserrat"/>
                <a:sym typeface="Montserrat"/>
              </a:rPr>
              <a:t>ntermodal transport hub</a:t>
            </a:r>
            <a:endParaRPr sz="1000" b="1" dirty="0">
              <a:solidFill>
                <a:schemeClr val="dk1"/>
              </a:solidFill>
              <a:latin typeface="Montserrat"/>
              <a:ea typeface="Montserrat"/>
              <a:cs typeface="Montserrat"/>
              <a:sym typeface="Montserrat"/>
            </a:endParaRPr>
          </a:p>
          <a:p>
            <a:pPr marL="0" lvl="0" indent="0" algn="l" rtl="0">
              <a:spcBef>
                <a:spcPts val="400"/>
              </a:spcBef>
              <a:spcAft>
                <a:spcPts val="800"/>
              </a:spcAft>
              <a:buNone/>
            </a:pPr>
            <a:r>
              <a:rPr lang="en-AU" sz="850" dirty="0">
                <a:solidFill>
                  <a:schemeClr val="dk1"/>
                </a:solidFill>
                <a:latin typeface="Montserrat Medium"/>
                <a:ea typeface="Montserrat Medium"/>
                <a:cs typeface="Montserrat Medium"/>
                <a:sym typeface="Montserrat Medium"/>
              </a:rPr>
              <a:t>~60 daily ferry services to/from Sydney CBD and ~30 services to/from Watsons Bay</a:t>
            </a:r>
          </a:p>
        </p:txBody>
      </p:sp>
      <p:sp>
        <p:nvSpPr>
          <p:cNvPr id="552" name="Google Shape;552;p33"/>
          <p:cNvSpPr txBox="1"/>
          <p:nvPr/>
        </p:nvSpPr>
        <p:spPr>
          <a:xfrm>
            <a:off x="997501" y="3976760"/>
            <a:ext cx="3025860" cy="961802"/>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000" b="1" dirty="0">
                <a:solidFill>
                  <a:schemeClr val="dk1"/>
                </a:solidFill>
                <a:latin typeface="Montserrat"/>
                <a:ea typeface="Montserrat"/>
                <a:cs typeface="Montserrat"/>
                <a:sym typeface="Montserrat"/>
              </a:rPr>
              <a:t>“Social license”</a:t>
            </a:r>
            <a:endParaRPr sz="1000" b="1" dirty="0">
              <a:solidFill>
                <a:schemeClr val="dk1"/>
              </a:solidFill>
              <a:latin typeface="Montserrat"/>
              <a:ea typeface="Montserrat"/>
              <a:cs typeface="Montserrat"/>
              <a:sym typeface="Montserrat"/>
            </a:endParaRPr>
          </a:p>
          <a:p>
            <a:pPr marL="0" lvl="0" indent="0" algn="l" rtl="0">
              <a:spcBef>
                <a:spcPts val="400"/>
              </a:spcBef>
              <a:spcAft>
                <a:spcPts val="800"/>
              </a:spcAft>
              <a:buNone/>
            </a:pPr>
            <a:r>
              <a:rPr lang="en-AU" sz="850" dirty="0">
                <a:solidFill>
                  <a:schemeClr val="dk1"/>
                </a:solidFill>
                <a:latin typeface="Montserrat Medium"/>
                <a:ea typeface="Montserrat Medium"/>
                <a:cs typeface="Montserrat Medium"/>
                <a:sym typeface="Montserrat Medium"/>
              </a:rPr>
              <a:t>Approaching 100 years of seaplane operations from the same site engenders significant community &amp; stakeholder support. Alt Air is building the future of air mobility from one of the world’s most iconic aviation locations</a:t>
            </a:r>
          </a:p>
        </p:txBody>
      </p:sp>
      <p:sp>
        <p:nvSpPr>
          <p:cNvPr id="556" name="Google Shape;556;p33"/>
          <p:cNvSpPr txBox="1"/>
          <p:nvPr/>
        </p:nvSpPr>
        <p:spPr>
          <a:xfrm>
            <a:off x="997501" y="2002363"/>
            <a:ext cx="3117300" cy="569387"/>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en" sz="1000" b="1" dirty="0">
                <a:solidFill>
                  <a:schemeClr val="dk1"/>
                </a:solidFill>
                <a:latin typeface="Montserrat"/>
                <a:ea typeface="Montserrat"/>
                <a:cs typeface="Montserrat"/>
                <a:sym typeface="Montserrat"/>
              </a:rPr>
              <a:t>High yield customer catchment area</a:t>
            </a:r>
            <a:endParaRPr sz="1000" b="1" dirty="0">
              <a:solidFill>
                <a:schemeClr val="dk1"/>
              </a:solidFill>
              <a:latin typeface="Montserrat"/>
              <a:ea typeface="Montserrat"/>
              <a:cs typeface="Montserrat"/>
              <a:sym typeface="Montserrat"/>
            </a:endParaRPr>
          </a:p>
          <a:p>
            <a:pPr marL="0" lvl="0" indent="0" algn="l" rtl="0">
              <a:spcBef>
                <a:spcPts val="400"/>
              </a:spcBef>
              <a:spcAft>
                <a:spcPts val="800"/>
              </a:spcAft>
              <a:buNone/>
            </a:pPr>
            <a:r>
              <a:rPr lang="en-AU" sz="850" dirty="0">
                <a:solidFill>
                  <a:schemeClr val="dk1"/>
                </a:solidFill>
                <a:latin typeface="Montserrat Medium"/>
                <a:ea typeface="Montserrat Medium"/>
                <a:cs typeface="Montserrat Medium"/>
                <a:sym typeface="Montserrat Medium"/>
              </a:rPr>
              <a:t>Rose Bay is surrounded by the top 6 highest income and property value suburbs in Australia</a:t>
            </a:r>
          </a:p>
        </p:txBody>
      </p:sp>
      <p:grpSp>
        <p:nvGrpSpPr>
          <p:cNvPr id="557" name="Google Shape;557;p33"/>
          <p:cNvGrpSpPr/>
          <p:nvPr/>
        </p:nvGrpSpPr>
        <p:grpSpPr>
          <a:xfrm>
            <a:off x="326750" y="1352916"/>
            <a:ext cx="493200" cy="515700"/>
            <a:chOff x="402950" y="1718703"/>
            <a:chExt cx="493200" cy="515700"/>
          </a:xfrm>
        </p:grpSpPr>
        <p:sp>
          <p:nvSpPr>
            <p:cNvPr id="558" name="Google Shape;558;p33"/>
            <p:cNvSpPr/>
            <p:nvPr/>
          </p:nvSpPr>
          <p:spPr>
            <a:xfrm>
              <a:off x="402950" y="1718703"/>
              <a:ext cx="493200" cy="515700"/>
            </a:xfrm>
            <a:prstGeom prst="ellipse">
              <a:avLst/>
            </a:prstGeom>
            <a:solidFill>
              <a:srgbClr val="AA8C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9" name="Google Shape;559;p33"/>
            <p:cNvPicPr preferRelativeResize="0"/>
            <p:nvPr/>
          </p:nvPicPr>
          <p:blipFill>
            <a:blip r:embed="rId3">
              <a:alphaModFix/>
            </a:blip>
            <a:stretch>
              <a:fillRect/>
            </a:stretch>
          </p:blipFill>
          <p:spPr>
            <a:xfrm>
              <a:off x="493949" y="1845525"/>
              <a:ext cx="311225" cy="262049"/>
            </a:xfrm>
            <a:prstGeom prst="rect">
              <a:avLst/>
            </a:prstGeom>
            <a:noFill/>
            <a:ln>
              <a:noFill/>
            </a:ln>
          </p:spPr>
        </p:pic>
      </p:grpSp>
      <p:grpSp>
        <p:nvGrpSpPr>
          <p:cNvPr id="560" name="Google Shape;560;p33"/>
          <p:cNvGrpSpPr/>
          <p:nvPr/>
        </p:nvGrpSpPr>
        <p:grpSpPr>
          <a:xfrm>
            <a:off x="326750" y="2670659"/>
            <a:ext cx="493200" cy="515700"/>
            <a:chOff x="402950" y="3035178"/>
            <a:chExt cx="493200" cy="515700"/>
          </a:xfrm>
        </p:grpSpPr>
        <p:sp>
          <p:nvSpPr>
            <p:cNvPr id="561" name="Google Shape;561;p33"/>
            <p:cNvSpPr/>
            <p:nvPr/>
          </p:nvSpPr>
          <p:spPr>
            <a:xfrm>
              <a:off x="402950" y="3035178"/>
              <a:ext cx="493200" cy="515700"/>
            </a:xfrm>
            <a:prstGeom prst="ellipse">
              <a:avLst/>
            </a:prstGeom>
            <a:solidFill>
              <a:srgbClr val="E48D9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2" name="Google Shape;562;p33"/>
            <p:cNvPicPr preferRelativeResize="0"/>
            <p:nvPr/>
          </p:nvPicPr>
          <p:blipFill>
            <a:blip r:embed="rId4">
              <a:alphaModFix/>
            </a:blip>
            <a:stretch>
              <a:fillRect/>
            </a:stretch>
          </p:blipFill>
          <p:spPr>
            <a:xfrm>
              <a:off x="493925" y="3179263"/>
              <a:ext cx="311250" cy="227524"/>
            </a:xfrm>
            <a:prstGeom prst="rect">
              <a:avLst/>
            </a:prstGeom>
            <a:noFill/>
            <a:ln>
              <a:noFill/>
            </a:ln>
          </p:spPr>
        </p:pic>
      </p:grpSp>
      <p:grpSp>
        <p:nvGrpSpPr>
          <p:cNvPr id="563" name="Google Shape;563;p33"/>
          <p:cNvGrpSpPr/>
          <p:nvPr/>
        </p:nvGrpSpPr>
        <p:grpSpPr>
          <a:xfrm>
            <a:off x="326750" y="3341042"/>
            <a:ext cx="493200" cy="515700"/>
            <a:chOff x="402950" y="3607353"/>
            <a:chExt cx="493200" cy="515700"/>
          </a:xfrm>
        </p:grpSpPr>
        <p:sp>
          <p:nvSpPr>
            <p:cNvPr id="564" name="Google Shape;564;p33"/>
            <p:cNvSpPr/>
            <p:nvPr/>
          </p:nvSpPr>
          <p:spPr>
            <a:xfrm>
              <a:off x="402950" y="3607353"/>
              <a:ext cx="493200" cy="515700"/>
            </a:xfrm>
            <a:prstGeom prst="ellipse">
              <a:avLst/>
            </a:prstGeom>
            <a:solidFill>
              <a:srgbClr val="F3D06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5" name="Google Shape;565;p33"/>
            <p:cNvPicPr preferRelativeResize="0"/>
            <p:nvPr/>
          </p:nvPicPr>
          <p:blipFill>
            <a:blip r:embed="rId5">
              <a:alphaModFix/>
            </a:blip>
            <a:stretch>
              <a:fillRect/>
            </a:stretch>
          </p:blipFill>
          <p:spPr>
            <a:xfrm>
              <a:off x="478525" y="3754553"/>
              <a:ext cx="342050" cy="209350"/>
            </a:xfrm>
            <a:prstGeom prst="rect">
              <a:avLst/>
            </a:prstGeom>
            <a:noFill/>
            <a:ln>
              <a:noFill/>
            </a:ln>
          </p:spPr>
        </p:pic>
      </p:grpSp>
      <p:grpSp>
        <p:nvGrpSpPr>
          <p:cNvPr id="566" name="Google Shape;566;p33"/>
          <p:cNvGrpSpPr/>
          <p:nvPr/>
        </p:nvGrpSpPr>
        <p:grpSpPr>
          <a:xfrm>
            <a:off x="326750" y="4011396"/>
            <a:ext cx="493200" cy="515700"/>
            <a:chOff x="402950" y="4240353"/>
            <a:chExt cx="493200" cy="515700"/>
          </a:xfrm>
        </p:grpSpPr>
        <p:sp>
          <p:nvSpPr>
            <p:cNvPr id="567" name="Google Shape;567;p33"/>
            <p:cNvSpPr/>
            <p:nvPr/>
          </p:nvSpPr>
          <p:spPr>
            <a:xfrm>
              <a:off x="402950" y="4240353"/>
              <a:ext cx="493200" cy="515700"/>
            </a:xfrm>
            <a:prstGeom prst="ellipse">
              <a:avLst/>
            </a:prstGeom>
            <a:solidFill>
              <a:srgbClr val="F2A9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8" name="Google Shape;568;p33"/>
            <p:cNvPicPr preferRelativeResize="0"/>
            <p:nvPr/>
          </p:nvPicPr>
          <p:blipFill>
            <a:blip r:embed="rId6">
              <a:alphaModFix/>
            </a:blip>
            <a:stretch>
              <a:fillRect/>
            </a:stretch>
          </p:blipFill>
          <p:spPr>
            <a:xfrm>
              <a:off x="530315" y="4384452"/>
              <a:ext cx="238470" cy="227500"/>
            </a:xfrm>
            <a:prstGeom prst="rect">
              <a:avLst/>
            </a:prstGeom>
            <a:noFill/>
            <a:ln>
              <a:noFill/>
            </a:ln>
          </p:spPr>
        </p:pic>
      </p:grpSp>
      <p:grpSp>
        <p:nvGrpSpPr>
          <p:cNvPr id="569" name="Google Shape;569;p33"/>
          <p:cNvGrpSpPr/>
          <p:nvPr/>
        </p:nvGrpSpPr>
        <p:grpSpPr>
          <a:xfrm>
            <a:off x="326750" y="2007984"/>
            <a:ext cx="493200" cy="515700"/>
            <a:chOff x="402950" y="2391728"/>
            <a:chExt cx="493200" cy="515700"/>
          </a:xfrm>
        </p:grpSpPr>
        <p:sp>
          <p:nvSpPr>
            <p:cNvPr id="570" name="Google Shape;570;p33"/>
            <p:cNvSpPr/>
            <p:nvPr/>
          </p:nvSpPr>
          <p:spPr>
            <a:xfrm>
              <a:off x="402950" y="2391728"/>
              <a:ext cx="493200" cy="515700"/>
            </a:xfrm>
            <a:prstGeom prst="ellipse">
              <a:avLst/>
            </a:prstGeom>
            <a:solidFill>
              <a:srgbClr val="CD8DA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 </a:t>
              </a:r>
              <a:endParaRPr/>
            </a:p>
          </p:txBody>
        </p:sp>
        <p:pic>
          <p:nvPicPr>
            <p:cNvPr id="571" name="Google Shape;571;p33"/>
            <p:cNvPicPr preferRelativeResize="0"/>
            <p:nvPr/>
          </p:nvPicPr>
          <p:blipFill>
            <a:blip r:embed="rId7">
              <a:alphaModFix/>
            </a:blip>
            <a:stretch>
              <a:fillRect/>
            </a:stretch>
          </p:blipFill>
          <p:spPr>
            <a:xfrm>
              <a:off x="493925" y="2504360"/>
              <a:ext cx="311250" cy="290406"/>
            </a:xfrm>
            <a:prstGeom prst="rect">
              <a:avLst/>
            </a:prstGeom>
            <a:noFill/>
            <a:ln>
              <a:noFill/>
            </a:ln>
          </p:spPr>
        </p:pic>
      </p:grpSp>
      <p:cxnSp>
        <p:nvCxnSpPr>
          <p:cNvPr id="572" name="Google Shape;572;p33"/>
          <p:cNvCxnSpPr>
            <a:cxnSpLocks/>
          </p:cNvCxnSpPr>
          <p:nvPr/>
        </p:nvCxnSpPr>
        <p:spPr>
          <a:xfrm>
            <a:off x="997500" y="1901817"/>
            <a:ext cx="3263604" cy="0"/>
          </a:xfrm>
          <a:prstGeom prst="straightConnector1">
            <a:avLst/>
          </a:prstGeom>
          <a:noFill/>
          <a:ln w="9525" cap="flat" cmpd="sng">
            <a:solidFill>
              <a:srgbClr val="666666"/>
            </a:solidFill>
            <a:prstDash val="solid"/>
            <a:round/>
            <a:headEnd type="none" w="med" len="med"/>
            <a:tailEnd type="none" w="med" len="med"/>
          </a:ln>
        </p:spPr>
      </p:cxnSp>
      <p:cxnSp>
        <p:nvCxnSpPr>
          <p:cNvPr id="573" name="Google Shape;573;p33"/>
          <p:cNvCxnSpPr>
            <a:cxnSpLocks/>
          </p:cNvCxnSpPr>
          <p:nvPr/>
        </p:nvCxnSpPr>
        <p:spPr>
          <a:xfrm>
            <a:off x="997500" y="2570596"/>
            <a:ext cx="3263604" cy="0"/>
          </a:xfrm>
          <a:prstGeom prst="straightConnector1">
            <a:avLst/>
          </a:prstGeom>
          <a:noFill/>
          <a:ln w="9525" cap="flat" cmpd="sng">
            <a:solidFill>
              <a:srgbClr val="666666"/>
            </a:solidFill>
            <a:prstDash val="solid"/>
            <a:round/>
            <a:headEnd type="none" w="med" len="med"/>
            <a:tailEnd type="none" w="med" len="med"/>
          </a:ln>
        </p:spPr>
      </p:cxnSp>
      <p:cxnSp>
        <p:nvCxnSpPr>
          <p:cNvPr id="574" name="Google Shape;574;p33"/>
          <p:cNvCxnSpPr>
            <a:cxnSpLocks/>
          </p:cNvCxnSpPr>
          <p:nvPr/>
        </p:nvCxnSpPr>
        <p:spPr>
          <a:xfrm>
            <a:off x="997500" y="3306168"/>
            <a:ext cx="3208740" cy="0"/>
          </a:xfrm>
          <a:prstGeom prst="straightConnector1">
            <a:avLst/>
          </a:prstGeom>
          <a:noFill/>
          <a:ln w="9525" cap="flat" cmpd="sng">
            <a:solidFill>
              <a:srgbClr val="666666"/>
            </a:solidFill>
            <a:prstDash val="solid"/>
            <a:round/>
            <a:headEnd type="none" w="med" len="med"/>
            <a:tailEnd type="none" w="med" len="med"/>
          </a:ln>
        </p:spPr>
      </p:cxnSp>
      <p:cxnSp>
        <p:nvCxnSpPr>
          <p:cNvPr id="575" name="Google Shape;575;p33"/>
          <p:cNvCxnSpPr>
            <a:cxnSpLocks/>
          </p:cNvCxnSpPr>
          <p:nvPr/>
        </p:nvCxnSpPr>
        <p:spPr>
          <a:xfrm flipV="1">
            <a:off x="997500" y="3856742"/>
            <a:ext cx="3208740" cy="19474"/>
          </a:xfrm>
          <a:prstGeom prst="straightConnector1">
            <a:avLst/>
          </a:prstGeom>
          <a:noFill/>
          <a:ln w="9525" cap="flat" cmpd="sng">
            <a:solidFill>
              <a:srgbClr val="666666"/>
            </a:solidFill>
            <a:prstDash val="solid"/>
            <a:round/>
            <a:headEnd type="none" w="med" len="med"/>
            <a:tailEnd type="none" w="med" len="med"/>
          </a:ln>
        </p:spPr>
      </p:cxnSp>
      <p:cxnSp>
        <p:nvCxnSpPr>
          <p:cNvPr id="576" name="Google Shape;576;p33"/>
          <p:cNvCxnSpPr>
            <a:cxnSpLocks/>
          </p:cNvCxnSpPr>
          <p:nvPr/>
        </p:nvCxnSpPr>
        <p:spPr>
          <a:xfrm>
            <a:off x="965400" y="4872817"/>
            <a:ext cx="3295704" cy="0"/>
          </a:xfrm>
          <a:prstGeom prst="straightConnector1">
            <a:avLst/>
          </a:prstGeom>
          <a:noFill/>
          <a:ln w="9525" cap="flat" cmpd="sng">
            <a:solidFill>
              <a:srgbClr val="666666"/>
            </a:solidFill>
            <a:prstDash val="solid"/>
            <a:round/>
            <a:headEnd type="none" w="med" len="med"/>
            <a:tailEnd type="none" w="med" len="med"/>
          </a:ln>
        </p:spPr>
      </p:cxnSp>
      <p:pic>
        <p:nvPicPr>
          <p:cNvPr id="577" name="Google Shape;577;p33"/>
          <p:cNvPicPr preferRelativeResize="0"/>
          <p:nvPr/>
        </p:nvPicPr>
        <p:blipFill>
          <a:blip r:embed="rId8">
            <a:alphaModFix/>
          </a:blip>
          <a:stretch>
            <a:fillRect/>
          </a:stretch>
        </p:blipFill>
        <p:spPr>
          <a:xfrm>
            <a:off x="311700" y="252300"/>
            <a:ext cx="489600" cy="136850"/>
          </a:xfrm>
          <a:prstGeom prst="rect">
            <a:avLst/>
          </a:prstGeom>
          <a:noFill/>
          <a:ln>
            <a:noFill/>
          </a:ln>
        </p:spPr>
      </p:pic>
      <p:sp>
        <p:nvSpPr>
          <p:cNvPr id="578" name="Google Shape;578;p33"/>
          <p:cNvSpPr txBox="1">
            <a:spLocks noGrp="1"/>
          </p:cNvSpPr>
          <p:nvPr>
            <p:ph type="sldNum" idx="12"/>
          </p:nvPr>
        </p:nvSpPr>
        <p:spPr>
          <a:xfrm>
            <a:off x="8283600" y="252295"/>
            <a:ext cx="548700" cy="1368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en" sz="700">
                <a:solidFill>
                  <a:schemeClr val="dk1"/>
                </a:solidFill>
                <a:latin typeface="Montserrat"/>
                <a:ea typeface="Montserrat"/>
                <a:cs typeface="Montserrat"/>
                <a:sym typeface="Montserrat"/>
              </a:rPr>
              <a:t>10</a:t>
            </a:fld>
            <a:endParaRPr sz="700">
              <a:solidFill>
                <a:schemeClr val="dk1"/>
              </a:solidFill>
              <a:latin typeface="Montserrat"/>
              <a:ea typeface="Montserrat"/>
              <a:cs typeface="Montserrat"/>
              <a:sym typeface="Montserrat"/>
            </a:endParaRPr>
          </a:p>
        </p:txBody>
      </p:sp>
      <p:cxnSp>
        <p:nvCxnSpPr>
          <p:cNvPr id="579" name="Google Shape;579;p33"/>
          <p:cNvCxnSpPr/>
          <p:nvPr/>
        </p:nvCxnSpPr>
        <p:spPr>
          <a:xfrm>
            <a:off x="305300" y="464050"/>
            <a:ext cx="8528100" cy="0"/>
          </a:xfrm>
          <a:prstGeom prst="straightConnector1">
            <a:avLst/>
          </a:prstGeom>
          <a:noFill/>
          <a:ln w="9525" cap="flat" cmpd="sng">
            <a:solidFill>
              <a:schemeClr val="dk1"/>
            </a:solidFill>
            <a:prstDash val="solid"/>
            <a:round/>
            <a:headEnd type="none" w="med" len="med"/>
            <a:tailEnd type="none" w="med" len="med"/>
          </a:ln>
        </p:spPr>
      </p:cxnSp>
      <p:sp>
        <p:nvSpPr>
          <p:cNvPr id="2" name="Google Shape;376;p26">
            <a:extLst>
              <a:ext uri="{FF2B5EF4-FFF2-40B4-BE49-F238E27FC236}">
                <a16:creationId xmlns:a16="http://schemas.microsoft.com/office/drawing/2014/main" id="{883699AA-0BD6-DC3B-9E82-0F321F85C089}"/>
              </a:ext>
            </a:extLst>
          </p:cNvPr>
          <p:cNvSpPr txBox="1"/>
          <p:nvPr/>
        </p:nvSpPr>
        <p:spPr>
          <a:xfrm>
            <a:off x="311700" y="894549"/>
            <a:ext cx="4990818" cy="45915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AU" sz="1200" dirty="0">
                <a:solidFill>
                  <a:schemeClr val="dk1"/>
                </a:solidFill>
                <a:latin typeface="Montserrat"/>
                <a:ea typeface="Montserrat"/>
                <a:cs typeface="Montserrat"/>
                <a:sym typeface="Montserrat"/>
              </a:rPr>
              <a:t>A unique platform to launch advanced air mobility in NSW </a:t>
            </a:r>
            <a:endParaRPr sz="1200" dirty="0">
              <a:solidFill>
                <a:schemeClr val="dk1"/>
              </a:solidFill>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1BE1B8CE-2CF2-C63D-F05C-7B13350BB02A}"/>
              </a:ext>
            </a:extLst>
          </p:cNvPr>
          <p:cNvPicPr>
            <a:picLocks noChangeAspect="1"/>
          </p:cNvPicPr>
          <p:nvPr/>
        </p:nvPicPr>
        <p:blipFill>
          <a:blip r:embed="rId9"/>
          <a:stretch>
            <a:fillRect/>
          </a:stretch>
        </p:blipFill>
        <p:spPr>
          <a:xfrm>
            <a:off x="4858888" y="647111"/>
            <a:ext cx="4130004" cy="2680201"/>
          </a:xfrm>
          <a:prstGeom prst="rect">
            <a:avLst/>
          </a:prstGeom>
        </p:spPr>
      </p:pic>
      <p:pic>
        <p:nvPicPr>
          <p:cNvPr id="5" name="Picture 4">
            <a:extLst>
              <a:ext uri="{FF2B5EF4-FFF2-40B4-BE49-F238E27FC236}">
                <a16:creationId xmlns:a16="http://schemas.microsoft.com/office/drawing/2014/main" id="{C00E3A5F-E724-7462-C132-08137860A852}"/>
              </a:ext>
            </a:extLst>
          </p:cNvPr>
          <p:cNvPicPr>
            <a:picLocks noChangeAspect="1"/>
          </p:cNvPicPr>
          <p:nvPr/>
        </p:nvPicPr>
        <p:blipFill>
          <a:blip r:embed="rId10"/>
          <a:stretch>
            <a:fillRect/>
          </a:stretch>
        </p:blipFill>
        <p:spPr>
          <a:xfrm>
            <a:off x="4895301" y="3488242"/>
            <a:ext cx="4090771" cy="1249788"/>
          </a:xfrm>
          <a:prstGeom prst="rect">
            <a:avLst/>
          </a:prstGeom>
        </p:spPr>
      </p:pic>
      <p:pic>
        <p:nvPicPr>
          <p:cNvPr id="555" name="Google Shape;555;p33"/>
          <p:cNvPicPr preferRelativeResize="0"/>
          <p:nvPr/>
        </p:nvPicPr>
        <p:blipFill rotWithShape="1">
          <a:blip r:embed="rId11">
            <a:alphaModFix/>
          </a:blip>
          <a:srcRect/>
          <a:stretch/>
        </p:blipFill>
        <p:spPr>
          <a:xfrm>
            <a:off x="4080779" y="1668169"/>
            <a:ext cx="2364172" cy="22803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8">
          <a:extLst>
            <a:ext uri="{FF2B5EF4-FFF2-40B4-BE49-F238E27FC236}">
              <a16:creationId xmlns:a16="http://schemas.microsoft.com/office/drawing/2014/main" id="{601BB30D-72EB-5BB4-9CD1-B4838F4394C2}"/>
            </a:ext>
          </a:extLst>
        </p:cNvPr>
        <p:cNvGrpSpPr/>
        <p:nvPr/>
      </p:nvGrpSpPr>
      <p:grpSpPr>
        <a:xfrm>
          <a:off x="0" y="0"/>
          <a:ext cx="0" cy="0"/>
          <a:chOff x="0" y="0"/>
          <a:chExt cx="0" cy="0"/>
        </a:xfrm>
      </p:grpSpPr>
      <p:pic>
        <p:nvPicPr>
          <p:cNvPr id="147" name="Google Shape;147;p17">
            <a:extLst>
              <a:ext uri="{FF2B5EF4-FFF2-40B4-BE49-F238E27FC236}">
                <a16:creationId xmlns:a16="http://schemas.microsoft.com/office/drawing/2014/main" id="{2F188A53-B84B-FF54-48AA-59B4BA6C1666}"/>
              </a:ext>
            </a:extLst>
          </p:cNvPr>
          <p:cNvPicPr preferRelativeResize="0"/>
          <p:nvPr/>
        </p:nvPicPr>
        <p:blipFill>
          <a:blip r:embed="rId3">
            <a:alphaModFix/>
          </a:blip>
          <a:stretch>
            <a:fillRect/>
          </a:stretch>
        </p:blipFill>
        <p:spPr>
          <a:xfrm>
            <a:off x="311700" y="252300"/>
            <a:ext cx="489600" cy="136850"/>
          </a:xfrm>
          <a:prstGeom prst="rect">
            <a:avLst/>
          </a:prstGeom>
          <a:noFill/>
          <a:ln>
            <a:noFill/>
          </a:ln>
        </p:spPr>
      </p:pic>
      <p:sp>
        <p:nvSpPr>
          <p:cNvPr id="148" name="Google Shape;148;p17">
            <a:extLst>
              <a:ext uri="{FF2B5EF4-FFF2-40B4-BE49-F238E27FC236}">
                <a16:creationId xmlns:a16="http://schemas.microsoft.com/office/drawing/2014/main" id="{7D2565BC-CC40-B66F-C4CA-02AAE2A63872}"/>
              </a:ext>
            </a:extLst>
          </p:cNvPr>
          <p:cNvSpPr txBox="1">
            <a:spLocks noGrp="1"/>
          </p:cNvSpPr>
          <p:nvPr>
            <p:ph type="sldNum" idx="12"/>
          </p:nvPr>
        </p:nvSpPr>
        <p:spPr>
          <a:xfrm>
            <a:off x="8283600" y="252295"/>
            <a:ext cx="548700" cy="1368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en" sz="700">
                <a:solidFill>
                  <a:schemeClr val="dk1"/>
                </a:solidFill>
                <a:latin typeface="Montserrat"/>
                <a:ea typeface="Montserrat"/>
                <a:cs typeface="Montserrat"/>
                <a:sym typeface="Montserrat"/>
              </a:rPr>
              <a:t>11</a:t>
            </a:fld>
            <a:endParaRPr sz="700">
              <a:solidFill>
                <a:schemeClr val="dk1"/>
              </a:solidFill>
              <a:latin typeface="Montserrat"/>
              <a:ea typeface="Montserrat"/>
              <a:cs typeface="Montserrat"/>
              <a:sym typeface="Montserrat"/>
            </a:endParaRPr>
          </a:p>
        </p:txBody>
      </p:sp>
      <p:cxnSp>
        <p:nvCxnSpPr>
          <p:cNvPr id="149" name="Google Shape;149;p17">
            <a:extLst>
              <a:ext uri="{FF2B5EF4-FFF2-40B4-BE49-F238E27FC236}">
                <a16:creationId xmlns:a16="http://schemas.microsoft.com/office/drawing/2014/main" id="{60B06584-3762-16AF-E857-B0D3AD18436E}"/>
              </a:ext>
            </a:extLst>
          </p:cNvPr>
          <p:cNvCxnSpPr/>
          <p:nvPr/>
        </p:nvCxnSpPr>
        <p:spPr>
          <a:xfrm>
            <a:off x="305300" y="464050"/>
            <a:ext cx="8528100" cy="0"/>
          </a:xfrm>
          <a:prstGeom prst="straightConnector1">
            <a:avLst/>
          </a:prstGeom>
          <a:noFill/>
          <a:ln w="9525" cap="flat" cmpd="sng">
            <a:solidFill>
              <a:schemeClr val="dk1"/>
            </a:solidFill>
            <a:prstDash val="solid"/>
            <a:round/>
            <a:headEnd type="none" w="med" len="med"/>
            <a:tailEnd type="none" w="med" len="med"/>
          </a:ln>
        </p:spPr>
      </p:cxnSp>
      <p:sp>
        <p:nvSpPr>
          <p:cNvPr id="2" name="Google Shape;375;p26">
            <a:extLst>
              <a:ext uri="{FF2B5EF4-FFF2-40B4-BE49-F238E27FC236}">
                <a16:creationId xmlns:a16="http://schemas.microsoft.com/office/drawing/2014/main" id="{E007E525-AD44-D26E-F8A2-40C79716757F}"/>
              </a:ext>
            </a:extLst>
          </p:cNvPr>
          <p:cNvSpPr txBox="1">
            <a:spLocks noGrp="1"/>
          </p:cNvSpPr>
          <p:nvPr>
            <p:ph type="title"/>
          </p:nvPr>
        </p:nvSpPr>
        <p:spPr>
          <a:xfrm>
            <a:off x="311700" y="648600"/>
            <a:ext cx="8520600" cy="652091"/>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AU" sz="2000" dirty="0">
                <a:solidFill>
                  <a:schemeClr val="tx1"/>
                </a:solidFill>
                <a:latin typeface="Montserrat Medium"/>
                <a:ea typeface="Montserrat Medium"/>
                <a:cs typeface="Montserrat Medium"/>
                <a:sym typeface="Montserrat Medium"/>
              </a:rPr>
              <a:t>SOUTH EAST QUEENSLAND (SEQ): A HIGH-GROWTH, MULTI-CITY AAM MARKET</a:t>
            </a:r>
            <a:br>
              <a:rPr lang="en-AU" sz="2000" dirty="0">
                <a:solidFill>
                  <a:schemeClr val="tx1"/>
                </a:solidFill>
                <a:latin typeface="Montserrat Medium"/>
                <a:ea typeface="Montserrat Medium"/>
                <a:cs typeface="Montserrat Medium"/>
                <a:sym typeface="Montserrat Medium"/>
              </a:rPr>
            </a:br>
            <a:endParaRPr lang="en-AU" sz="2000" dirty="0">
              <a:solidFill>
                <a:schemeClr val="tx1"/>
              </a:solidFill>
              <a:latin typeface="Montserrat Medium"/>
              <a:ea typeface="Montserrat Medium"/>
              <a:cs typeface="Montserrat Medium"/>
              <a:sym typeface="Montserrat Medium"/>
            </a:endParaRPr>
          </a:p>
        </p:txBody>
      </p:sp>
      <p:sp>
        <p:nvSpPr>
          <p:cNvPr id="3" name="Google Shape;376;p26">
            <a:extLst>
              <a:ext uri="{FF2B5EF4-FFF2-40B4-BE49-F238E27FC236}">
                <a16:creationId xmlns:a16="http://schemas.microsoft.com/office/drawing/2014/main" id="{AD5C474C-B4C7-74A5-747C-7A4122603DC5}"/>
              </a:ext>
            </a:extLst>
          </p:cNvPr>
          <p:cNvSpPr txBox="1"/>
          <p:nvPr/>
        </p:nvSpPr>
        <p:spPr>
          <a:xfrm>
            <a:off x="4120884" y="1403049"/>
            <a:ext cx="4711415" cy="198560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AU" sz="1100" dirty="0">
                <a:solidFill>
                  <a:schemeClr val="tx1"/>
                </a:solidFill>
                <a:latin typeface="Montserrat"/>
                <a:ea typeface="Montserrat"/>
                <a:cs typeface="Montserrat"/>
                <a:sym typeface="Montserrat"/>
              </a:rPr>
              <a:t>South East Queensland population projected to grow from 3.8 million to 5.4 million by 2041 </a:t>
            </a:r>
          </a:p>
          <a:p>
            <a:pPr marL="0" lvl="0" indent="0" algn="l" rtl="0">
              <a:lnSpc>
                <a:spcPct val="115000"/>
              </a:lnSpc>
              <a:spcBef>
                <a:spcPts val="0"/>
              </a:spcBef>
              <a:spcAft>
                <a:spcPts val="0"/>
              </a:spcAft>
              <a:buNone/>
            </a:pPr>
            <a:endParaRPr lang="en-AU" sz="1100" dirty="0">
              <a:solidFill>
                <a:schemeClr val="tx1"/>
              </a:solidFill>
              <a:latin typeface="Montserrat"/>
              <a:ea typeface="Montserrat"/>
              <a:cs typeface="Montserrat"/>
              <a:sym typeface="Montserrat"/>
            </a:endParaRPr>
          </a:p>
          <a:p>
            <a:pPr marL="0" lvl="0" indent="0" algn="l" rtl="0">
              <a:lnSpc>
                <a:spcPct val="115000"/>
              </a:lnSpc>
              <a:spcBef>
                <a:spcPts val="0"/>
              </a:spcBef>
              <a:spcAft>
                <a:spcPts val="0"/>
              </a:spcAft>
              <a:buNone/>
            </a:pPr>
            <a:r>
              <a:rPr lang="en-AU" sz="1100" dirty="0">
                <a:solidFill>
                  <a:schemeClr val="tx1"/>
                </a:solidFill>
                <a:latin typeface="Montserrat"/>
                <a:ea typeface="Montserrat"/>
                <a:cs typeface="Montserrat"/>
                <a:sym typeface="Montserrat"/>
              </a:rPr>
              <a:t>Transport demand forecast to increase by ~30% by 2031</a:t>
            </a:r>
            <a:r>
              <a:rPr lang="en-AU" sz="1100" baseline="30000" dirty="0">
                <a:solidFill>
                  <a:schemeClr val="tx1"/>
                </a:solidFill>
                <a:latin typeface="Montserrat"/>
                <a:ea typeface="Montserrat"/>
                <a:cs typeface="Montserrat"/>
                <a:sym typeface="Montserrat"/>
              </a:rPr>
              <a:t>1</a:t>
            </a:r>
          </a:p>
          <a:p>
            <a:pPr marL="0" lvl="0" indent="0" algn="l" rtl="0">
              <a:lnSpc>
                <a:spcPct val="115000"/>
              </a:lnSpc>
              <a:spcBef>
                <a:spcPts val="0"/>
              </a:spcBef>
              <a:spcAft>
                <a:spcPts val="0"/>
              </a:spcAft>
              <a:buNone/>
            </a:pPr>
            <a:endParaRPr lang="en-AU" sz="1100" dirty="0">
              <a:solidFill>
                <a:schemeClr val="tx1"/>
              </a:solidFill>
              <a:latin typeface="Montserrat"/>
              <a:ea typeface="Montserrat"/>
              <a:cs typeface="Montserrat"/>
              <a:sym typeface="Montserrat"/>
            </a:endParaRPr>
          </a:p>
          <a:p>
            <a:pPr marL="0" lvl="0" indent="0" algn="l" rtl="0">
              <a:lnSpc>
                <a:spcPct val="115000"/>
              </a:lnSpc>
              <a:spcBef>
                <a:spcPts val="0"/>
              </a:spcBef>
              <a:spcAft>
                <a:spcPts val="0"/>
              </a:spcAft>
              <a:buNone/>
            </a:pPr>
            <a:r>
              <a:rPr lang="en-AU" sz="1100" dirty="0">
                <a:solidFill>
                  <a:schemeClr val="tx1"/>
                </a:solidFill>
                <a:latin typeface="Montserrat"/>
                <a:ea typeface="Montserrat"/>
                <a:cs typeface="Montserrat"/>
                <a:sym typeface="Montserrat"/>
              </a:rPr>
              <a:t>One of Australia’s fastest growing and most spatially dispersed urban regions</a:t>
            </a:r>
          </a:p>
          <a:p>
            <a:pPr marL="0" lvl="0" indent="0" algn="l" rtl="0">
              <a:lnSpc>
                <a:spcPct val="115000"/>
              </a:lnSpc>
              <a:spcBef>
                <a:spcPts val="0"/>
              </a:spcBef>
              <a:spcAft>
                <a:spcPts val="0"/>
              </a:spcAft>
              <a:buNone/>
            </a:pPr>
            <a:endParaRPr lang="en-AU" sz="1100" dirty="0">
              <a:solidFill>
                <a:schemeClr val="tx1"/>
              </a:solidFill>
              <a:latin typeface="Montserrat"/>
              <a:ea typeface="Montserrat"/>
              <a:cs typeface="Montserrat"/>
              <a:sym typeface="Montserrat"/>
            </a:endParaRPr>
          </a:p>
          <a:p>
            <a:pPr marL="0" lvl="0" indent="0" algn="l" rtl="0">
              <a:lnSpc>
                <a:spcPct val="115000"/>
              </a:lnSpc>
              <a:spcBef>
                <a:spcPts val="0"/>
              </a:spcBef>
              <a:spcAft>
                <a:spcPts val="0"/>
              </a:spcAft>
              <a:buNone/>
            </a:pPr>
            <a:r>
              <a:rPr lang="en-AU" sz="1100" dirty="0">
                <a:solidFill>
                  <a:schemeClr val="tx1"/>
                </a:solidFill>
                <a:latin typeface="Montserrat"/>
                <a:ea typeface="Montserrat"/>
                <a:cs typeface="Montserrat"/>
                <a:sym typeface="Montserrat"/>
              </a:rPr>
              <a:t>Alt Air is in active discussions with Queensland infrastructure partners for Brisbane operations</a:t>
            </a:r>
          </a:p>
        </p:txBody>
      </p:sp>
      <p:sp>
        <p:nvSpPr>
          <p:cNvPr id="4" name="Google Shape;133;p17">
            <a:extLst>
              <a:ext uri="{FF2B5EF4-FFF2-40B4-BE49-F238E27FC236}">
                <a16:creationId xmlns:a16="http://schemas.microsoft.com/office/drawing/2014/main" id="{0B8FAC18-D93C-70FD-1105-EB8EC2F9093D}"/>
              </a:ext>
            </a:extLst>
          </p:cNvPr>
          <p:cNvSpPr txBox="1">
            <a:spLocks/>
          </p:cNvSpPr>
          <p:nvPr/>
        </p:nvSpPr>
        <p:spPr>
          <a:xfrm>
            <a:off x="311700" y="4768349"/>
            <a:ext cx="5477100" cy="28170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5000"/>
              </a:lnSpc>
              <a:spcAft>
                <a:spcPts val="800"/>
              </a:spcAft>
            </a:pPr>
            <a:r>
              <a:rPr lang="en-AU" sz="700" baseline="30000" dirty="0">
                <a:solidFill>
                  <a:schemeClr val="tx1"/>
                </a:solidFill>
              </a:rPr>
              <a:t>1</a:t>
            </a:r>
            <a:r>
              <a:rPr lang="en-AU" sz="600" dirty="0">
                <a:solidFill>
                  <a:schemeClr val="tx1"/>
                </a:solidFill>
              </a:rPr>
              <a:t>Bringing Advanced Air Mobility (AAM) to Brisbane South East Queensland SEQ Council of Mayors</a:t>
            </a:r>
          </a:p>
        </p:txBody>
      </p:sp>
      <p:cxnSp>
        <p:nvCxnSpPr>
          <p:cNvPr id="7" name="Google Shape;575;p33">
            <a:extLst>
              <a:ext uri="{FF2B5EF4-FFF2-40B4-BE49-F238E27FC236}">
                <a16:creationId xmlns:a16="http://schemas.microsoft.com/office/drawing/2014/main" id="{7AF701D1-0897-BD34-A2A5-C54DD0CF8057}"/>
              </a:ext>
            </a:extLst>
          </p:cNvPr>
          <p:cNvCxnSpPr>
            <a:cxnSpLocks/>
          </p:cNvCxnSpPr>
          <p:nvPr/>
        </p:nvCxnSpPr>
        <p:spPr>
          <a:xfrm>
            <a:off x="4120884" y="1886049"/>
            <a:ext cx="4711415" cy="0"/>
          </a:xfrm>
          <a:prstGeom prst="straightConnector1">
            <a:avLst/>
          </a:prstGeom>
          <a:noFill/>
          <a:ln w="9525" cap="flat" cmpd="sng">
            <a:solidFill>
              <a:srgbClr val="666666"/>
            </a:solidFill>
            <a:prstDash val="solid"/>
            <a:round/>
            <a:headEnd type="none" w="med" len="med"/>
            <a:tailEnd type="none" w="med" len="med"/>
          </a:ln>
        </p:spPr>
      </p:cxnSp>
      <p:cxnSp>
        <p:nvCxnSpPr>
          <p:cNvPr id="9" name="Google Shape;575;p33">
            <a:extLst>
              <a:ext uri="{FF2B5EF4-FFF2-40B4-BE49-F238E27FC236}">
                <a16:creationId xmlns:a16="http://schemas.microsoft.com/office/drawing/2014/main" id="{18747233-86C9-2409-3F06-3A0E77FA01C6}"/>
              </a:ext>
            </a:extLst>
          </p:cNvPr>
          <p:cNvCxnSpPr>
            <a:cxnSpLocks/>
          </p:cNvCxnSpPr>
          <p:nvPr/>
        </p:nvCxnSpPr>
        <p:spPr>
          <a:xfrm>
            <a:off x="4120884" y="2272348"/>
            <a:ext cx="4711415" cy="0"/>
          </a:xfrm>
          <a:prstGeom prst="straightConnector1">
            <a:avLst/>
          </a:prstGeom>
          <a:noFill/>
          <a:ln w="9525" cap="flat" cmpd="sng">
            <a:solidFill>
              <a:srgbClr val="666666"/>
            </a:solidFill>
            <a:prstDash val="solid"/>
            <a:round/>
            <a:headEnd type="none" w="med" len="med"/>
            <a:tailEnd type="none" w="med" len="med"/>
          </a:ln>
        </p:spPr>
      </p:cxnSp>
      <p:cxnSp>
        <p:nvCxnSpPr>
          <p:cNvPr id="10" name="Google Shape;575;p33">
            <a:extLst>
              <a:ext uri="{FF2B5EF4-FFF2-40B4-BE49-F238E27FC236}">
                <a16:creationId xmlns:a16="http://schemas.microsoft.com/office/drawing/2014/main" id="{9FC6B663-DA74-6653-B4C4-84D8AAA6209E}"/>
              </a:ext>
            </a:extLst>
          </p:cNvPr>
          <p:cNvCxnSpPr>
            <a:cxnSpLocks/>
          </p:cNvCxnSpPr>
          <p:nvPr/>
        </p:nvCxnSpPr>
        <p:spPr>
          <a:xfrm>
            <a:off x="4120884" y="2854240"/>
            <a:ext cx="4711415" cy="0"/>
          </a:xfrm>
          <a:prstGeom prst="straightConnector1">
            <a:avLst/>
          </a:prstGeom>
          <a:noFill/>
          <a:ln w="9525" cap="flat" cmpd="sng">
            <a:solidFill>
              <a:srgbClr val="666666"/>
            </a:solidFill>
            <a:prstDash val="solid"/>
            <a:round/>
            <a:headEnd type="none" w="med" len="med"/>
            <a:tailEnd type="none" w="med" len="med"/>
          </a:ln>
        </p:spPr>
      </p:cxnSp>
      <p:cxnSp>
        <p:nvCxnSpPr>
          <p:cNvPr id="11" name="Google Shape;575;p33">
            <a:extLst>
              <a:ext uri="{FF2B5EF4-FFF2-40B4-BE49-F238E27FC236}">
                <a16:creationId xmlns:a16="http://schemas.microsoft.com/office/drawing/2014/main" id="{D971E5D5-4817-55D9-5998-12A0B04C9F85}"/>
              </a:ext>
            </a:extLst>
          </p:cNvPr>
          <p:cNvCxnSpPr>
            <a:cxnSpLocks/>
          </p:cNvCxnSpPr>
          <p:nvPr/>
        </p:nvCxnSpPr>
        <p:spPr>
          <a:xfrm>
            <a:off x="4120884" y="3441020"/>
            <a:ext cx="4711415" cy="0"/>
          </a:xfrm>
          <a:prstGeom prst="straightConnector1">
            <a:avLst/>
          </a:prstGeom>
          <a:noFill/>
          <a:ln w="9525" cap="flat" cmpd="sng">
            <a:solidFill>
              <a:srgbClr val="666666"/>
            </a:solidFill>
            <a:prstDash val="solid"/>
            <a:round/>
            <a:headEnd type="none" w="med" len="med"/>
            <a:tailEnd type="none" w="med" len="med"/>
          </a:ln>
        </p:spPr>
      </p:cxnSp>
      <p:sp>
        <p:nvSpPr>
          <p:cNvPr id="12" name="TextBox 11">
            <a:extLst>
              <a:ext uri="{FF2B5EF4-FFF2-40B4-BE49-F238E27FC236}">
                <a16:creationId xmlns:a16="http://schemas.microsoft.com/office/drawing/2014/main" id="{4926427B-A958-15A9-7C04-5C96F14628E9}"/>
              </a:ext>
            </a:extLst>
          </p:cNvPr>
          <p:cNvSpPr txBox="1"/>
          <p:nvPr/>
        </p:nvSpPr>
        <p:spPr>
          <a:xfrm>
            <a:off x="4666592" y="3673603"/>
            <a:ext cx="3862553" cy="830997"/>
          </a:xfrm>
          <a:prstGeom prst="rect">
            <a:avLst/>
          </a:prstGeom>
          <a:noFill/>
        </p:spPr>
        <p:txBody>
          <a:bodyPr wrap="square" lIns="0" tIns="0" rIns="0" bIns="0" rtlCol="0">
            <a:spAutoFit/>
          </a:bodyPr>
          <a:lstStyle/>
          <a:p>
            <a:r>
              <a:rPr lang="en-US" sz="900" i="1" dirty="0">
                <a:solidFill>
                  <a:schemeClr val="tx1"/>
                </a:solidFill>
                <a:latin typeface="Montserrat" pitchFamily="2" charset="77"/>
              </a:rPr>
              <a:t>“As SEQ prepares to host the largest sporting event in the world, the Brisbane 2032 Olympic and Paralympic Games, the use of AAM </a:t>
            </a:r>
            <a:r>
              <a:rPr lang="en-AU" sz="900" i="1" dirty="0">
                <a:solidFill>
                  <a:schemeClr val="tx1"/>
                </a:solidFill>
                <a:latin typeface="Montserrat" pitchFamily="2" charset="77"/>
              </a:rPr>
              <a:t>services, supported by transformational </a:t>
            </a:r>
            <a:r>
              <a:rPr lang="en-US" sz="900" i="1" dirty="0">
                <a:solidFill>
                  <a:schemeClr val="tx1"/>
                </a:solidFill>
                <a:latin typeface="Montserrat" pitchFamily="2" charset="77"/>
              </a:rPr>
              <a:t>technologies in energy storage, can provide a lasting legacy for the people of SEQ by delivering a region that is connected, diverse, </a:t>
            </a:r>
            <a:r>
              <a:rPr lang="en-AU" sz="900" i="1" dirty="0">
                <a:solidFill>
                  <a:schemeClr val="tx1"/>
                </a:solidFill>
                <a:latin typeface="Montserrat" pitchFamily="2" charset="77"/>
              </a:rPr>
              <a:t>innovative and sustainable”.</a:t>
            </a:r>
            <a:r>
              <a:rPr lang="en-AU" sz="900" spc="-20" baseline="30000" dirty="0">
                <a:solidFill>
                  <a:schemeClr val="tx1"/>
                </a:solidFill>
                <a:latin typeface="Montserrat" pitchFamily="2" charset="77"/>
                <a:cs typeface="Cambria"/>
              </a:rPr>
              <a:t> 1</a:t>
            </a:r>
            <a:endParaRPr lang="en-AU" sz="900" i="1" baseline="30000" dirty="0">
              <a:solidFill>
                <a:schemeClr val="tx1"/>
              </a:solidFill>
              <a:latin typeface="Montserrat" pitchFamily="2" charset="77"/>
            </a:endParaRPr>
          </a:p>
        </p:txBody>
      </p:sp>
      <p:sp>
        <p:nvSpPr>
          <p:cNvPr id="15" name="TextBox 14">
            <a:extLst>
              <a:ext uri="{FF2B5EF4-FFF2-40B4-BE49-F238E27FC236}">
                <a16:creationId xmlns:a16="http://schemas.microsoft.com/office/drawing/2014/main" id="{AE869BD1-EBE8-0696-539A-EAB86C9CB701}"/>
              </a:ext>
            </a:extLst>
          </p:cNvPr>
          <p:cNvSpPr txBox="1"/>
          <p:nvPr/>
        </p:nvSpPr>
        <p:spPr>
          <a:xfrm>
            <a:off x="4063077" y="3485129"/>
            <a:ext cx="677917" cy="1231106"/>
          </a:xfrm>
          <a:prstGeom prst="rect">
            <a:avLst/>
          </a:prstGeom>
          <a:noFill/>
        </p:spPr>
        <p:txBody>
          <a:bodyPr wrap="square" lIns="0" tIns="0" rIns="0" bIns="0">
            <a:spAutoFit/>
          </a:bodyPr>
          <a:lstStyle/>
          <a:p>
            <a:r>
              <a:rPr lang="en-US" sz="8000" i="1" dirty="0">
                <a:solidFill>
                  <a:schemeClr val="bg1">
                    <a:lumMod val="75000"/>
                    <a:lumOff val="25000"/>
                  </a:schemeClr>
                </a:solidFill>
                <a:latin typeface="Montserrat" pitchFamily="2" charset="77"/>
              </a:rPr>
              <a:t>“</a:t>
            </a:r>
            <a:endParaRPr lang="en-US" sz="8000" dirty="0">
              <a:solidFill>
                <a:schemeClr val="bg1">
                  <a:lumMod val="75000"/>
                  <a:lumOff val="25000"/>
                </a:schemeClr>
              </a:solidFill>
            </a:endParaRPr>
          </a:p>
        </p:txBody>
      </p:sp>
      <p:pic>
        <p:nvPicPr>
          <p:cNvPr id="8" name="Picture 7">
            <a:extLst>
              <a:ext uri="{FF2B5EF4-FFF2-40B4-BE49-F238E27FC236}">
                <a16:creationId xmlns:a16="http://schemas.microsoft.com/office/drawing/2014/main" id="{8273AA22-E0D8-5436-21E5-53E0DF63E5ED}"/>
              </a:ext>
            </a:extLst>
          </p:cNvPr>
          <p:cNvPicPr>
            <a:picLocks noChangeAspect="1"/>
          </p:cNvPicPr>
          <p:nvPr/>
        </p:nvPicPr>
        <p:blipFill>
          <a:blip r:embed="rId4"/>
          <a:stretch>
            <a:fillRect/>
          </a:stretch>
        </p:blipFill>
        <p:spPr>
          <a:xfrm>
            <a:off x="311700" y="1330325"/>
            <a:ext cx="3498348" cy="3077081"/>
          </a:xfrm>
          <a:prstGeom prst="rect">
            <a:avLst/>
          </a:prstGeom>
        </p:spPr>
      </p:pic>
    </p:spTree>
    <p:extLst>
      <p:ext uri="{BB962C8B-B14F-4D97-AF65-F5344CB8AC3E}">
        <p14:creationId xmlns:p14="http://schemas.microsoft.com/office/powerpoint/2010/main" val="1050913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a:extLst>
            <a:ext uri="{FF2B5EF4-FFF2-40B4-BE49-F238E27FC236}">
              <a16:creationId xmlns:a16="http://schemas.microsoft.com/office/drawing/2014/main" id="{3F49D99C-0D5B-1544-B17F-5E7855AC43F3}"/>
            </a:ext>
          </a:extLst>
        </p:cNvPr>
        <p:cNvGrpSpPr/>
        <p:nvPr/>
      </p:nvGrpSpPr>
      <p:grpSpPr>
        <a:xfrm>
          <a:off x="0" y="0"/>
          <a:ext cx="0" cy="0"/>
          <a:chOff x="0" y="0"/>
          <a:chExt cx="0" cy="0"/>
        </a:xfrm>
      </p:grpSpPr>
      <p:pic>
        <p:nvPicPr>
          <p:cNvPr id="266" name="Google Shape;266;p21">
            <a:extLst>
              <a:ext uri="{FF2B5EF4-FFF2-40B4-BE49-F238E27FC236}">
                <a16:creationId xmlns:a16="http://schemas.microsoft.com/office/drawing/2014/main" id="{5D306533-5C82-09C1-0B89-C5EB040B4938}"/>
              </a:ext>
            </a:extLst>
          </p:cNvPr>
          <p:cNvPicPr preferRelativeResize="0"/>
          <p:nvPr/>
        </p:nvPicPr>
        <p:blipFill>
          <a:blip r:embed="rId3">
            <a:alphaModFix/>
          </a:blip>
          <a:stretch>
            <a:fillRect/>
          </a:stretch>
        </p:blipFill>
        <p:spPr>
          <a:xfrm>
            <a:off x="311700" y="252300"/>
            <a:ext cx="489600" cy="136850"/>
          </a:xfrm>
          <a:prstGeom prst="rect">
            <a:avLst/>
          </a:prstGeom>
          <a:noFill/>
          <a:ln>
            <a:noFill/>
          </a:ln>
        </p:spPr>
      </p:pic>
      <p:sp>
        <p:nvSpPr>
          <p:cNvPr id="267" name="Google Shape;267;p21">
            <a:extLst>
              <a:ext uri="{FF2B5EF4-FFF2-40B4-BE49-F238E27FC236}">
                <a16:creationId xmlns:a16="http://schemas.microsoft.com/office/drawing/2014/main" id="{D8CCB0CE-54AC-DC22-415F-8CC26F229BFD}"/>
              </a:ext>
            </a:extLst>
          </p:cNvPr>
          <p:cNvSpPr txBox="1">
            <a:spLocks noGrp="1"/>
          </p:cNvSpPr>
          <p:nvPr>
            <p:ph type="sldNum" idx="12"/>
          </p:nvPr>
        </p:nvSpPr>
        <p:spPr>
          <a:xfrm>
            <a:off x="8283600" y="252295"/>
            <a:ext cx="548700" cy="136800"/>
          </a:xfrm>
          <a:prstGeom prst="rect">
            <a:avLst/>
          </a:prstGeom>
        </p:spPr>
        <p:txBody>
          <a:bodyPr spcFirstLastPara="1" wrap="square" lIns="0" tIns="0" rIns="0" bIns="0" anchor="ctr" anchorCtr="0">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700" b="0" i="0" u="none" strike="noStrike" kern="1200" cap="none" spc="0" normalizeH="0" baseline="0" noProof="0">
                <a:ln>
                  <a:noFill/>
                </a:ln>
                <a:solidFill>
                  <a:srgbClr val="FFFFFF"/>
                </a:solidFill>
                <a:effectLst/>
                <a:uLnTx/>
                <a:uFillTx/>
                <a:latin typeface="Montserrat"/>
                <a:ea typeface="Montserrat"/>
                <a:cs typeface="Montserrat"/>
                <a:sym typeface="Montserrat"/>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700" b="0" i="0" u="none" strike="noStrike" kern="1200" cap="none" spc="0" normalizeH="0" baseline="0" noProof="0">
              <a:ln>
                <a:noFill/>
              </a:ln>
              <a:solidFill>
                <a:srgbClr val="FFFFFF"/>
              </a:solidFill>
              <a:effectLst/>
              <a:uLnTx/>
              <a:uFillTx/>
              <a:latin typeface="Montserrat"/>
              <a:ea typeface="Montserrat"/>
              <a:cs typeface="Montserrat"/>
              <a:sym typeface="Montserrat"/>
            </a:endParaRPr>
          </a:p>
        </p:txBody>
      </p:sp>
      <p:cxnSp>
        <p:nvCxnSpPr>
          <p:cNvPr id="268" name="Google Shape;268;p21">
            <a:extLst>
              <a:ext uri="{FF2B5EF4-FFF2-40B4-BE49-F238E27FC236}">
                <a16:creationId xmlns:a16="http://schemas.microsoft.com/office/drawing/2014/main" id="{323F3F40-52A5-597E-CDAF-855F2F3F5CA3}"/>
              </a:ext>
            </a:extLst>
          </p:cNvPr>
          <p:cNvCxnSpPr/>
          <p:nvPr/>
        </p:nvCxnSpPr>
        <p:spPr>
          <a:xfrm>
            <a:off x="305300" y="464050"/>
            <a:ext cx="8528100" cy="0"/>
          </a:xfrm>
          <a:prstGeom prst="straightConnector1">
            <a:avLst/>
          </a:prstGeom>
          <a:noFill/>
          <a:ln w="9525" cap="flat" cmpd="sng">
            <a:solidFill>
              <a:schemeClr val="dk1"/>
            </a:solidFill>
            <a:prstDash val="solid"/>
            <a:round/>
            <a:headEnd type="none" w="med" len="med"/>
            <a:tailEnd type="none" w="med" len="med"/>
          </a:ln>
        </p:spPr>
      </p:cxnSp>
      <p:sp>
        <p:nvSpPr>
          <p:cNvPr id="15" name="Google Shape;376;p26">
            <a:extLst>
              <a:ext uri="{FF2B5EF4-FFF2-40B4-BE49-F238E27FC236}">
                <a16:creationId xmlns:a16="http://schemas.microsoft.com/office/drawing/2014/main" id="{44095C39-1F51-1538-5564-90AC932CE128}"/>
              </a:ext>
            </a:extLst>
          </p:cNvPr>
          <p:cNvSpPr txBox="1"/>
          <p:nvPr/>
        </p:nvSpPr>
        <p:spPr>
          <a:xfrm>
            <a:off x="311699" y="598941"/>
            <a:ext cx="8528100" cy="64446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Montserrat"/>
                <a:ea typeface="Montserrat"/>
                <a:cs typeface="Montserrat"/>
                <a:sym typeface="Montserrat"/>
              </a:rPr>
              <a:t>The Alt Air team has led the implementation of amphibious services for 16 operators in 11 countries </a:t>
            </a:r>
            <a:br>
              <a:rPr kumimoji="0" lang="en-AU" sz="1200" b="0" i="0" u="none" strike="noStrike" kern="1200" cap="none" spc="0" normalizeH="0" baseline="0" noProof="0" dirty="0">
                <a:ln>
                  <a:noFill/>
                </a:ln>
                <a:solidFill>
                  <a:srgbClr val="FFFFFF"/>
                </a:solidFill>
                <a:effectLst/>
                <a:uLnTx/>
                <a:uFillTx/>
                <a:latin typeface="Montserrat"/>
                <a:ea typeface="Montserrat"/>
                <a:cs typeface="Montserrat"/>
                <a:sym typeface="Montserrat"/>
              </a:rPr>
            </a:br>
            <a:r>
              <a:rPr kumimoji="0" lang="en-AU" sz="1200" b="0" i="0" u="none" strike="noStrike" kern="1200" cap="none" spc="0" normalizeH="0" baseline="0" noProof="0" dirty="0">
                <a:ln>
                  <a:noFill/>
                </a:ln>
                <a:solidFill>
                  <a:srgbClr val="FFFFFF"/>
                </a:solidFill>
                <a:effectLst/>
                <a:uLnTx/>
                <a:uFillTx/>
                <a:latin typeface="Montserrat"/>
                <a:ea typeface="Montserrat"/>
                <a:cs typeface="Montserrat"/>
                <a:sym typeface="Montserrat"/>
              </a:rPr>
              <a:t>throughout our region. </a:t>
            </a:r>
            <a:br>
              <a:rPr kumimoji="0" lang="en-AU" sz="1200" b="0" i="0" u="none" strike="noStrike" kern="1200" cap="none" spc="0" normalizeH="0" baseline="0" noProof="0" dirty="0">
                <a:ln>
                  <a:noFill/>
                </a:ln>
                <a:solidFill>
                  <a:srgbClr val="FFFFFF"/>
                </a:solidFill>
                <a:effectLst/>
                <a:uLnTx/>
                <a:uFillTx/>
                <a:latin typeface="Montserrat"/>
                <a:ea typeface="Montserrat"/>
                <a:cs typeface="Montserrat"/>
                <a:sym typeface="Montserrat"/>
              </a:rPr>
            </a:br>
            <a:endParaRPr kumimoji="0" lang="en-AU" sz="12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25" name="Rectangle 24">
            <a:extLst>
              <a:ext uri="{FF2B5EF4-FFF2-40B4-BE49-F238E27FC236}">
                <a16:creationId xmlns:a16="http://schemas.microsoft.com/office/drawing/2014/main" id="{F78F8276-78F2-A8DC-3B98-63CF1AB2518C}"/>
              </a:ext>
            </a:extLst>
          </p:cNvPr>
          <p:cNvSpPr/>
          <p:nvPr/>
        </p:nvSpPr>
        <p:spPr>
          <a:xfrm>
            <a:off x="0" y="4176220"/>
            <a:ext cx="9144000" cy="9943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Arial"/>
              <a:ea typeface="+mn-ea"/>
              <a:cs typeface="+mn-cs"/>
            </a:endParaRPr>
          </a:p>
        </p:txBody>
      </p:sp>
      <p:pic>
        <p:nvPicPr>
          <p:cNvPr id="24" name="Picture 23" descr="A seaplane with text and words&#10;&#10;Description automatically generated">
            <a:extLst>
              <a:ext uri="{FF2B5EF4-FFF2-40B4-BE49-F238E27FC236}">
                <a16:creationId xmlns:a16="http://schemas.microsoft.com/office/drawing/2014/main" id="{2CA98190-AB83-F561-6F3A-6F8C949A0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09" y="4311110"/>
            <a:ext cx="1019783" cy="724582"/>
          </a:xfrm>
          <a:prstGeom prst="rect">
            <a:avLst/>
          </a:prstGeom>
        </p:spPr>
      </p:pic>
      <p:pic>
        <p:nvPicPr>
          <p:cNvPr id="26" name="Picture 25" descr="A plane flying in the sky&#10;&#10;Description automatically generated">
            <a:extLst>
              <a:ext uri="{FF2B5EF4-FFF2-40B4-BE49-F238E27FC236}">
                <a16:creationId xmlns:a16="http://schemas.microsoft.com/office/drawing/2014/main" id="{FBFB47B0-E469-A44A-DD04-0E0EADBF7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557" y="4378993"/>
            <a:ext cx="688538" cy="245161"/>
          </a:xfrm>
          <a:prstGeom prst="rect">
            <a:avLst/>
          </a:prstGeom>
        </p:spPr>
      </p:pic>
      <p:pic>
        <p:nvPicPr>
          <p:cNvPr id="27" name="Picture 26" descr="A black text on a white background&#10;&#10;Description automatically generated">
            <a:extLst>
              <a:ext uri="{FF2B5EF4-FFF2-40B4-BE49-F238E27FC236}">
                <a16:creationId xmlns:a16="http://schemas.microsoft.com/office/drawing/2014/main" id="{FFA309C1-01C0-CAB4-992A-FE59B7987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225" y="4719710"/>
            <a:ext cx="836484" cy="204515"/>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896A05D0-77D6-04E1-D1D8-F5995AAC1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6325" y="4421274"/>
            <a:ext cx="597456" cy="209110"/>
          </a:xfrm>
          <a:prstGeom prst="rect">
            <a:avLst/>
          </a:prstGeom>
        </p:spPr>
      </p:pic>
      <p:pic>
        <p:nvPicPr>
          <p:cNvPr id="29" name="Picture 28">
            <a:extLst>
              <a:ext uri="{FF2B5EF4-FFF2-40B4-BE49-F238E27FC236}">
                <a16:creationId xmlns:a16="http://schemas.microsoft.com/office/drawing/2014/main" id="{D1A1BA36-1956-B566-0B81-1408B99694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3794" y="4705428"/>
            <a:ext cx="742519" cy="212148"/>
          </a:xfrm>
          <a:prstGeom prst="rect">
            <a:avLst/>
          </a:prstGeom>
        </p:spPr>
      </p:pic>
      <p:pic>
        <p:nvPicPr>
          <p:cNvPr id="30" name="Picture 29" descr="A logo with a bird in the middle&#10;&#10;Description automatically generated">
            <a:extLst>
              <a:ext uri="{FF2B5EF4-FFF2-40B4-BE49-F238E27FC236}">
                <a16:creationId xmlns:a16="http://schemas.microsoft.com/office/drawing/2014/main" id="{54DF5379-526B-2FE6-AC2A-7D0A6A6219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6277" y="4421274"/>
            <a:ext cx="456840" cy="459443"/>
          </a:xfrm>
          <a:prstGeom prst="rect">
            <a:avLst/>
          </a:prstGeom>
        </p:spPr>
      </p:pic>
      <p:pic>
        <p:nvPicPr>
          <p:cNvPr id="31" name="Picture 30" descr="A black and white logo&#10;&#10;Description automatically generated">
            <a:extLst>
              <a:ext uri="{FF2B5EF4-FFF2-40B4-BE49-F238E27FC236}">
                <a16:creationId xmlns:a16="http://schemas.microsoft.com/office/drawing/2014/main" id="{6159CD9D-4631-1301-4D02-1E9314B46090}"/>
              </a:ext>
            </a:extLst>
          </p:cNvPr>
          <p:cNvPicPr>
            <a:picLocks noChangeAspect="1"/>
          </p:cNvPicPr>
          <p:nvPr/>
        </p:nvPicPr>
        <p:blipFill>
          <a:blip r:embed="rId10">
            <a:extLst>
              <a:ext uri="{28A0092B-C50C-407E-A947-70E740481C1C}">
                <a14:useLocalDpi xmlns:a14="http://schemas.microsoft.com/office/drawing/2010/main" val="0"/>
              </a:ext>
            </a:extLst>
          </a:blip>
          <a:srcRect t="26272" b="27837"/>
          <a:stretch/>
        </p:blipFill>
        <p:spPr>
          <a:xfrm>
            <a:off x="4693400" y="4241884"/>
            <a:ext cx="727598" cy="333900"/>
          </a:xfrm>
          <a:prstGeom prst="rect">
            <a:avLst/>
          </a:prstGeom>
        </p:spPr>
      </p:pic>
      <p:pic>
        <p:nvPicPr>
          <p:cNvPr id="32" name="Picture 31" descr="A black logo with black text&#10;&#10;Description automatically generated">
            <a:extLst>
              <a:ext uri="{FF2B5EF4-FFF2-40B4-BE49-F238E27FC236}">
                <a16:creationId xmlns:a16="http://schemas.microsoft.com/office/drawing/2014/main" id="{8F491F72-23DF-D311-C6C8-8FFEE19BA60E}"/>
              </a:ext>
            </a:extLst>
          </p:cNvPr>
          <p:cNvPicPr>
            <a:picLocks noChangeAspect="1"/>
          </p:cNvPicPr>
          <p:nvPr/>
        </p:nvPicPr>
        <p:blipFill>
          <a:blip r:embed="rId11">
            <a:extLst>
              <a:ext uri="{28A0092B-C50C-407E-A947-70E740481C1C}">
                <a14:useLocalDpi xmlns:a14="http://schemas.microsoft.com/office/drawing/2010/main" val="0"/>
              </a:ext>
            </a:extLst>
          </a:blip>
          <a:srcRect l="5977" t="4738" r="6080" b="7319"/>
          <a:stretch/>
        </p:blipFill>
        <p:spPr>
          <a:xfrm>
            <a:off x="3486197" y="4460806"/>
            <a:ext cx="680305" cy="425190"/>
          </a:xfrm>
          <a:prstGeom prst="rect">
            <a:avLst/>
          </a:prstGeom>
        </p:spPr>
      </p:pic>
      <p:pic>
        <p:nvPicPr>
          <p:cNvPr id="34" name="Graphic 33">
            <a:extLst>
              <a:ext uri="{FF2B5EF4-FFF2-40B4-BE49-F238E27FC236}">
                <a16:creationId xmlns:a16="http://schemas.microsoft.com/office/drawing/2014/main" id="{B4EDD5AF-0E47-5AD4-0DC2-28EE883FABC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641293" y="4338900"/>
            <a:ext cx="791798" cy="855142"/>
          </a:xfrm>
          <a:prstGeom prst="rect">
            <a:avLst/>
          </a:prstGeom>
        </p:spPr>
      </p:pic>
      <p:pic>
        <p:nvPicPr>
          <p:cNvPr id="35" name="Picture 34" descr="A black and white text&#10;&#10;Description automatically generated">
            <a:extLst>
              <a:ext uri="{FF2B5EF4-FFF2-40B4-BE49-F238E27FC236}">
                <a16:creationId xmlns:a16="http://schemas.microsoft.com/office/drawing/2014/main" id="{C5677BDA-C95E-DC8B-C6BE-FFC960CC1B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81202" y="4680820"/>
            <a:ext cx="892041" cy="173056"/>
          </a:xfrm>
          <a:prstGeom prst="rect">
            <a:avLst/>
          </a:prstGeom>
        </p:spPr>
      </p:pic>
      <p:pic>
        <p:nvPicPr>
          <p:cNvPr id="36" name="Picture 35" descr="A close up of a logo&#10;&#10;Description automatically generated">
            <a:extLst>
              <a:ext uri="{FF2B5EF4-FFF2-40B4-BE49-F238E27FC236}">
                <a16:creationId xmlns:a16="http://schemas.microsoft.com/office/drawing/2014/main" id="{788035E4-ED13-B4D3-DDA6-FF8DCF53C6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74999" y="4673994"/>
            <a:ext cx="1117003" cy="206676"/>
          </a:xfrm>
          <a:prstGeom prst="rect">
            <a:avLst/>
          </a:prstGeom>
        </p:spPr>
      </p:pic>
      <p:pic>
        <p:nvPicPr>
          <p:cNvPr id="37" name="Graphic 36">
            <a:extLst>
              <a:ext uri="{FF2B5EF4-FFF2-40B4-BE49-F238E27FC236}">
                <a16:creationId xmlns:a16="http://schemas.microsoft.com/office/drawing/2014/main" id="{DB8AB48D-6779-F5D8-7510-9DD0D64A9E37}"/>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5460158" y="4143468"/>
            <a:ext cx="727598" cy="785806"/>
          </a:xfrm>
          <a:prstGeom prst="rect">
            <a:avLst/>
          </a:prstGeom>
        </p:spPr>
      </p:pic>
      <p:pic>
        <p:nvPicPr>
          <p:cNvPr id="38" name="Picture 37" descr="A black text on a white background&#10;&#10;Description automatically generated">
            <a:extLst>
              <a:ext uri="{FF2B5EF4-FFF2-40B4-BE49-F238E27FC236}">
                <a16:creationId xmlns:a16="http://schemas.microsoft.com/office/drawing/2014/main" id="{1349AF43-8D04-017D-88D8-966BF031AD7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49216" y="4421992"/>
            <a:ext cx="968567" cy="220035"/>
          </a:xfrm>
          <a:prstGeom prst="rect">
            <a:avLst/>
          </a:prstGeom>
        </p:spPr>
      </p:pic>
      <p:pic>
        <p:nvPicPr>
          <p:cNvPr id="39" name="Picture 38" descr="A black bird with a white background&#10;&#10;Description automatically generated">
            <a:extLst>
              <a:ext uri="{FF2B5EF4-FFF2-40B4-BE49-F238E27FC236}">
                <a16:creationId xmlns:a16="http://schemas.microsoft.com/office/drawing/2014/main" id="{2C0B2C13-9E4C-D3EB-9C88-B6A0765A2A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06767" y="4541505"/>
            <a:ext cx="525532" cy="263793"/>
          </a:xfrm>
          <a:prstGeom prst="rect">
            <a:avLst/>
          </a:prstGeom>
        </p:spPr>
      </p:pic>
      <p:pic>
        <p:nvPicPr>
          <p:cNvPr id="41" name="Picture 40" descr="A logo for a service&#10;&#10;Description automatically generated">
            <a:extLst>
              <a:ext uri="{FF2B5EF4-FFF2-40B4-BE49-F238E27FC236}">
                <a16:creationId xmlns:a16="http://schemas.microsoft.com/office/drawing/2014/main" id="{38250B9E-69F9-D96B-F9F4-A2DED61378E6}"/>
              </a:ext>
            </a:extLst>
          </p:cNvPr>
          <p:cNvPicPr>
            <a:picLocks noChangeAspect="1"/>
          </p:cNvPicPr>
          <p:nvPr/>
        </p:nvPicPr>
        <p:blipFill>
          <a:blip r:embed="rId18"/>
          <a:stretch>
            <a:fillRect/>
          </a:stretch>
        </p:blipFill>
        <p:spPr>
          <a:xfrm>
            <a:off x="7621295" y="4461281"/>
            <a:ext cx="565653" cy="424240"/>
          </a:xfrm>
          <a:prstGeom prst="rect">
            <a:avLst/>
          </a:prstGeom>
        </p:spPr>
      </p:pic>
      <p:pic>
        <p:nvPicPr>
          <p:cNvPr id="42" name="Picture 41" descr="A logo with black lines&#10;&#10;Description automatically generated">
            <a:extLst>
              <a:ext uri="{FF2B5EF4-FFF2-40B4-BE49-F238E27FC236}">
                <a16:creationId xmlns:a16="http://schemas.microsoft.com/office/drawing/2014/main" id="{5D13A1E9-C33A-2258-00C0-E61581361A6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47320" y="4357101"/>
            <a:ext cx="564740" cy="632600"/>
          </a:xfrm>
          <a:prstGeom prst="rect">
            <a:avLst/>
          </a:prstGeom>
        </p:spPr>
      </p:pic>
      <p:sp>
        <p:nvSpPr>
          <p:cNvPr id="4" name="Google Shape;376;p26">
            <a:extLst>
              <a:ext uri="{FF2B5EF4-FFF2-40B4-BE49-F238E27FC236}">
                <a16:creationId xmlns:a16="http://schemas.microsoft.com/office/drawing/2014/main" id="{DA5E8D5B-197E-A9BB-9D1F-0AC592D36508}"/>
              </a:ext>
            </a:extLst>
          </p:cNvPr>
          <p:cNvSpPr txBox="1"/>
          <p:nvPr/>
        </p:nvSpPr>
        <p:spPr>
          <a:xfrm>
            <a:off x="311699" y="1175915"/>
            <a:ext cx="4329593" cy="232799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AU" sz="800" b="1" i="0" u="none" strike="noStrike" kern="1200" cap="none" spc="0" normalizeH="0" baseline="0" noProof="0" dirty="0">
                <a:ln>
                  <a:noFill/>
                </a:ln>
                <a:solidFill>
                  <a:srgbClr val="FFFFFF"/>
                </a:solidFill>
                <a:effectLst/>
                <a:uLnTx/>
                <a:uFillTx/>
                <a:latin typeface="Montserrat"/>
                <a:ea typeface="Montserrat"/>
                <a:cs typeface="Montserrat"/>
                <a:sym typeface="Montserrat"/>
              </a:rPr>
              <a:t>The AAM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a:ea typeface="+mn-ea"/>
                <a:cs typeface="+mn-cs"/>
              </a:rPr>
              <a:t>AAM will dwarf amphibious aviation in scale, market size and regulatory complexity. The export demand for pilot training, engineering certification, vertiport operations and operational IP will be an order of magnitude greater.</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AU" sz="800" b="1" i="0" u="none" strike="noStrike" kern="1200" cap="none" spc="0" normalizeH="0" baseline="0" noProof="0" dirty="0">
                <a:ln>
                  <a:noFill/>
                </a:ln>
                <a:solidFill>
                  <a:srgbClr val="FFFFFF"/>
                </a:solidFill>
                <a:effectLst/>
                <a:uLnTx/>
                <a:uFillTx/>
                <a:latin typeface="Montserrat"/>
                <a:ea typeface="Montserrat"/>
                <a:cs typeface="Montserrat"/>
                <a:sym typeface="Montserrat"/>
              </a:rPr>
              <a:t>Pilot and Engineering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a:ea typeface="+mn-ea"/>
                <a:cs typeface="+mn-cs"/>
              </a:rPr>
              <a:t>APAC operators will need AAM-certified pilots and engineers at a scale the region cannot initially supply. An Australian-based training </a:t>
            </a:r>
            <a:r>
              <a:rPr kumimoji="0" lang="en-US" sz="800" b="0" i="0" u="none" strike="noStrike" kern="1200" cap="none" spc="0" normalizeH="0" baseline="0" noProof="0" dirty="0" err="1">
                <a:ln>
                  <a:noFill/>
                </a:ln>
                <a:solidFill>
                  <a:srgbClr val="FFFFFF"/>
                </a:solidFill>
                <a:effectLst/>
                <a:uLnTx/>
                <a:uFillTx/>
                <a:latin typeface="Montserrat"/>
                <a:ea typeface="+mn-ea"/>
                <a:cs typeface="+mn-cs"/>
              </a:rPr>
              <a:t>centre</a:t>
            </a:r>
            <a:r>
              <a:rPr kumimoji="0" lang="en-US" sz="800" b="0" i="0" u="none" strike="noStrike" kern="1200" cap="none" spc="0" normalizeH="0" baseline="0" noProof="0" dirty="0">
                <a:ln>
                  <a:noFill/>
                </a:ln>
                <a:solidFill>
                  <a:srgbClr val="FFFFFF"/>
                </a:solidFill>
                <a:effectLst/>
                <a:uLnTx/>
                <a:uFillTx/>
                <a:latin typeface="Montserrat"/>
                <a:ea typeface="+mn-ea"/>
                <a:cs typeface="+mn-cs"/>
              </a:rPr>
              <a:t> drawing on operational experience, capability and regional relationships — becomes the natural hub for pilot type-rating, instructor and regulatory compliance training across the Asia-Pacific.</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Montserrat"/>
                <a:ea typeface="+mn-ea"/>
                <a:cs typeface="+mn-cs"/>
              </a:rPr>
              <a:t>500M+ </a:t>
            </a:r>
            <a:r>
              <a:rPr kumimoji="0" lang="en-US" sz="800" b="0" i="0" u="none" strike="noStrike" kern="1200" cap="none" spc="0" normalizeH="0" baseline="0" noProof="0" dirty="0">
                <a:ln>
                  <a:noFill/>
                </a:ln>
                <a:solidFill>
                  <a:srgbClr val="FFFFFF"/>
                </a:solidFill>
                <a:effectLst/>
                <a:uLnTx/>
                <a:uFillTx/>
                <a:latin typeface="Montserrat"/>
                <a:ea typeface="+mn-ea"/>
                <a:cs typeface="+mn-cs"/>
              </a:rPr>
              <a:t>people in island and coastal APAC underserved by conventional aviation — the RAM opportunity</a:t>
            </a:r>
            <a:br>
              <a:rPr kumimoji="0" lang="en-US" sz="800" b="0" i="0" u="none" strike="noStrike" kern="1200" cap="none" spc="0" normalizeH="0" baseline="0" noProof="0" dirty="0">
                <a:ln>
                  <a:noFill/>
                </a:ln>
                <a:solidFill>
                  <a:srgbClr val="FFFFFF"/>
                </a:solidFill>
                <a:effectLst/>
                <a:uLnTx/>
                <a:uFillTx/>
                <a:latin typeface="Montserrat"/>
                <a:ea typeface="+mn-ea"/>
                <a:cs typeface="+mn-cs"/>
              </a:rPr>
            </a:br>
            <a:r>
              <a:rPr kumimoji="0" lang="en-US" sz="800" b="1" i="0" u="none" strike="noStrike" kern="1200" cap="none" spc="0" normalizeH="0" baseline="0" noProof="0" dirty="0">
                <a:ln>
                  <a:noFill/>
                </a:ln>
                <a:solidFill>
                  <a:srgbClr val="FFFFFF"/>
                </a:solidFill>
                <a:effectLst/>
                <a:uLnTx/>
                <a:uFillTx/>
                <a:latin typeface="Montserrat"/>
                <a:ea typeface="+mn-ea"/>
                <a:cs typeface="+mn-cs"/>
              </a:rPr>
              <a:t>100M+ </a:t>
            </a:r>
            <a:r>
              <a:rPr kumimoji="0" lang="en-US" sz="800" b="0" i="0" u="none" strike="noStrike" kern="1200" cap="none" spc="0" normalizeH="0" baseline="0" noProof="0" dirty="0">
                <a:ln>
                  <a:noFill/>
                </a:ln>
                <a:solidFill>
                  <a:srgbClr val="FFFFFF"/>
                </a:solidFill>
                <a:effectLst/>
                <a:uLnTx/>
                <a:uFillTx/>
                <a:latin typeface="Montserrat"/>
                <a:ea typeface="+mn-ea"/>
                <a:cs typeface="+mn-cs"/>
              </a:rPr>
              <a:t>premium urban commuters across APAC megacities losing hours daily to congestion — the UAM opportunity</a:t>
            </a:r>
            <a:endParaRPr kumimoji="0" lang="en-AU" sz="800" b="0" i="0" u="none" strike="noStrike" kern="1200" cap="none" spc="0" normalizeH="0" baseline="0" noProof="0" dirty="0">
              <a:ln>
                <a:noFill/>
              </a:ln>
              <a:solidFill>
                <a:srgbClr val="FFFFFF"/>
              </a:solidFill>
              <a:effectLst/>
              <a:uLnTx/>
              <a:uFillTx/>
              <a:latin typeface="Montserrat"/>
              <a:ea typeface="+mn-ea"/>
              <a:cs typeface="+mn-cs"/>
              <a:sym typeface="Montserrat"/>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FFFFFF"/>
              </a:solidFill>
              <a:effectLst/>
              <a:uLnTx/>
              <a:uFillTx/>
              <a:latin typeface="Montserrat"/>
              <a:ea typeface="+mn-ea"/>
              <a:cs typeface="+mn-cs"/>
              <a:sym typeface="Montserrat"/>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p:txBody>
      </p:sp>
      <p:cxnSp>
        <p:nvCxnSpPr>
          <p:cNvPr id="5" name="Google Shape;575;p33">
            <a:extLst>
              <a:ext uri="{FF2B5EF4-FFF2-40B4-BE49-F238E27FC236}">
                <a16:creationId xmlns:a16="http://schemas.microsoft.com/office/drawing/2014/main" id="{EB0D1AEC-5077-267A-86BE-D0DEE39EE867}"/>
              </a:ext>
            </a:extLst>
          </p:cNvPr>
          <p:cNvCxnSpPr>
            <a:cxnSpLocks/>
          </p:cNvCxnSpPr>
          <p:nvPr/>
        </p:nvCxnSpPr>
        <p:spPr>
          <a:xfrm>
            <a:off x="295314" y="1744714"/>
            <a:ext cx="4335992" cy="0"/>
          </a:xfrm>
          <a:prstGeom prst="straightConnector1">
            <a:avLst/>
          </a:prstGeom>
          <a:noFill/>
          <a:ln w="9525" cap="flat" cmpd="sng">
            <a:solidFill>
              <a:srgbClr val="666666"/>
            </a:solidFill>
            <a:prstDash val="solid"/>
            <a:round/>
            <a:headEnd type="none" w="med" len="med"/>
            <a:tailEnd type="none" w="med" len="med"/>
          </a:ln>
        </p:spPr>
      </p:cxnSp>
      <p:cxnSp>
        <p:nvCxnSpPr>
          <p:cNvPr id="7" name="Google Shape;575;p33">
            <a:extLst>
              <a:ext uri="{FF2B5EF4-FFF2-40B4-BE49-F238E27FC236}">
                <a16:creationId xmlns:a16="http://schemas.microsoft.com/office/drawing/2014/main" id="{D5B3DADE-FFA1-DEB5-85BB-F411B881292C}"/>
              </a:ext>
            </a:extLst>
          </p:cNvPr>
          <p:cNvCxnSpPr>
            <a:cxnSpLocks/>
          </p:cNvCxnSpPr>
          <p:nvPr/>
        </p:nvCxnSpPr>
        <p:spPr>
          <a:xfrm>
            <a:off x="295314" y="2517216"/>
            <a:ext cx="4335992" cy="0"/>
          </a:xfrm>
          <a:prstGeom prst="straightConnector1">
            <a:avLst/>
          </a:prstGeom>
          <a:noFill/>
          <a:ln w="9525" cap="flat" cmpd="sng">
            <a:solidFill>
              <a:srgbClr val="666666"/>
            </a:solidFill>
            <a:prstDash val="solid"/>
            <a:round/>
            <a:headEnd type="none" w="med" len="med"/>
            <a:tailEnd type="none" w="med" len="med"/>
          </a:ln>
        </p:spPr>
      </p:cxnSp>
      <p:cxnSp>
        <p:nvCxnSpPr>
          <p:cNvPr id="8" name="Google Shape;575;p33">
            <a:extLst>
              <a:ext uri="{FF2B5EF4-FFF2-40B4-BE49-F238E27FC236}">
                <a16:creationId xmlns:a16="http://schemas.microsoft.com/office/drawing/2014/main" id="{C5F11168-9EBB-173D-8B27-913427B06E84}"/>
              </a:ext>
            </a:extLst>
          </p:cNvPr>
          <p:cNvCxnSpPr>
            <a:cxnSpLocks/>
          </p:cNvCxnSpPr>
          <p:nvPr/>
        </p:nvCxnSpPr>
        <p:spPr>
          <a:xfrm>
            <a:off x="308499" y="3362335"/>
            <a:ext cx="4335992" cy="0"/>
          </a:xfrm>
          <a:prstGeom prst="straightConnector1">
            <a:avLst/>
          </a:prstGeom>
          <a:noFill/>
          <a:ln w="9525" cap="flat" cmpd="sng">
            <a:solidFill>
              <a:srgbClr val="666666"/>
            </a:solidFill>
            <a:prstDash val="solid"/>
            <a:round/>
            <a:headEnd type="none" w="med" len="med"/>
            <a:tailEnd type="none" w="med" len="med"/>
          </a:ln>
        </p:spPr>
      </p:cxnSp>
      <p:sp>
        <p:nvSpPr>
          <p:cNvPr id="9" name="TextBox 8">
            <a:extLst>
              <a:ext uri="{FF2B5EF4-FFF2-40B4-BE49-F238E27FC236}">
                <a16:creationId xmlns:a16="http://schemas.microsoft.com/office/drawing/2014/main" id="{F8F9FCF9-C346-6E01-2F5E-771C8D710B85}"/>
              </a:ext>
            </a:extLst>
          </p:cNvPr>
          <p:cNvSpPr txBox="1"/>
          <p:nvPr/>
        </p:nvSpPr>
        <p:spPr>
          <a:xfrm>
            <a:off x="376068" y="3428000"/>
            <a:ext cx="8280356" cy="64633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a:ea typeface="+mn-ea"/>
                <a:cs typeface="+mn-cs"/>
              </a:rPr>
              <a:t>Alt Air's Australian-first position creates a significant export opportunity across Asia-Pacific — from pilot and technical training to infrastructure models and operational playbooks. </a:t>
            </a:r>
            <a:br>
              <a:rPr kumimoji="0" lang="en-US" sz="1200" b="0" i="0" u="none" strike="noStrike" kern="1200" cap="none" spc="0" normalizeH="0" baseline="0" noProof="0" dirty="0">
                <a:ln>
                  <a:noFill/>
                </a:ln>
                <a:solidFill>
                  <a:srgbClr val="FFFFFF"/>
                </a:solidFill>
                <a:effectLst/>
                <a:uLnTx/>
                <a:uFillTx/>
                <a:latin typeface="Montserrat"/>
                <a:ea typeface="+mn-ea"/>
                <a:cs typeface="+mn-cs"/>
              </a:rPr>
            </a:br>
            <a:endParaRPr kumimoji="0" lang="en-AU" sz="12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3" name="Picture 2">
            <a:extLst>
              <a:ext uri="{FF2B5EF4-FFF2-40B4-BE49-F238E27FC236}">
                <a16:creationId xmlns:a16="http://schemas.microsoft.com/office/drawing/2014/main" id="{C9AABE63-FFC7-FE14-2A81-97FD82DF43D4}"/>
              </a:ext>
            </a:extLst>
          </p:cNvPr>
          <p:cNvPicPr>
            <a:picLocks noChangeAspect="1"/>
          </p:cNvPicPr>
          <p:nvPr/>
        </p:nvPicPr>
        <p:blipFill>
          <a:blip r:embed="rId20"/>
          <a:stretch>
            <a:fillRect/>
          </a:stretch>
        </p:blipFill>
        <p:spPr>
          <a:xfrm>
            <a:off x="4863780" y="1285839"/>
            <a:ext cx="2554003" cy="1527474"/>
          </a:xfrm>
          <a:prstGeom prst="rect">
            <a:avLst/>
          </a:prstGeom>
        </p:spPr>
      </p:pic>
      <p:pic>
        <p:nvPicPr>
          <p:cNvPr id="6" name="Picture 5">
            <a:extLst>
              <a:ext uri="{FF2B5EF4-FFF2-40B4-BE49-F238E27FC236}">
                <a16:creationId xmlns:a16="http://schemas.microsoft.com/office/drawing/2014/main" id="{472B00E8-C671-FDEE-5E3E-8160AD9D2943}"/>
              </a:ext>
            </a:extLst>
          </p:cNvPr>
          <p:cNvPicPr>
            <a:picLocks noChangeAspect="1"/>
          </p:cNvPicPr>
          <p:nvPr/>
        </p:nvPicPr>
        <p:blipFill>
          <a:blip r:embed="rId21"/>
          <a:stretch>
            <a:fillRect/>
          </a:stretch>
        </p:blipFill>
        <p:spPr>
          <a:xfrm>
            <a:off x="6463506" y="1980050"/>
            <a:ext cx="2106027" cy="1387345"/>
          </a:xfrm>
          <a:prstGeom prst="rect">
            <a:avLst/>
          </a:prstGeom>
        </p:spPr>
      </p:pic>
    </p:spTree>
    <p:extLst>
      <p:ext uri="{BB962C8B-B14F-4D97-AF65-F5344CB8AC3E}">
        <p14:creationId xmlns:p14="http://schemas.microsoft.com/office/powerpoint/2010/main" val="3306099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2" name="Text 0"/>
          <p:cNvSpPr/>
          <p:nvPr/>
        </p:nvSpPr>
        <p:spPr>
          <a:xfrm>
            <a:off x="320040" y="288036"/>
            <a:ext cx="8412480" cy="4572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Medium"/>
                <a:ea typeface="+mn-ea"/>
                <a:cs typeface="Arial"/>
                <a:sym typeface="Montserrat"/>
              </a:rPr>
              <a:t>THE WAY FORWARD: HOW GOVERNMENT CAN HELP</a:t>
            </a:r>
          </a:p>
        </p:txBody>
      </p:sp>
      <p:sp>
        <p:nvSpPr>
          <p:cNvPr id="3" name="Text 1"/>
          <p:cNvSpPr/>
          <p:nvPr/>
        </p:nvSpPr>
        <p:spPr>
          <a:xfrm>
            <a:off x="320040" y="676656"/>
            <a:ext cx="8412480" cy="34747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C9A7"/>
                </a:solidFill>
                <a:effectLst/>
                <a:uLnTx/>
                <a:uFillTx/>
                <a:latin typeface="Montserrat" panose="00000500000000000000" pitchFamily="2" charset="0"/>
                <a:ea typeface="Calibri" pitchFamily="34" charset="-122"/>
                <a:cs typeface="Calibri" pitchFamily="34" charset="-120"/>
                <a:sym typeface="Arial"/>
              </a:rPr>
              <a:t>A whole-of-government response is needed — Federal, State, Local Governments working closely with industry partners will enable a successful AAM launch in Australia</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4" name="Shape 2"/>
          <p:cNvSpPr/>
          <p:nvPr/>
        </p:nvSpPr>
        <p:spPr>
          <a:xfrm>
            <a:off x="320040" y="1078992"/>
            <a:ext cx="4206240" cy="1234440"/>
          </a:xfrm>
          <a:prstGeom prst="rect">
            <a:avLst/>
          </a:prstGeom>
          <a:solidFill>
            <a:srgbClr val="1A1E27"/>
          </a:solidFill>
          <a:ln w="12700">
            <a:solidFill>
              <a:srgbClr val="2A3040"/>
            </a:solidFill>
            <a:prstDash val="solid"/>
          </a:ln>
          <a:effectLst>
            <a:outerShdw blurRad="50800" dist="25400" dir="8100000" algn="bl" rotWithShape="0">
              <a:srgbClr val="000000">
                <a:alpha val="25000"/>
              </a:srgbClr>
            </a:outerShdw>
          </a:effectLst>
        </p:spPr>
        <p:txBody>
          <a:bodyPr/>
          <a:lstStyle/>
          <a:p>
            <a:endParaRPr lang="en-AU"/>
          </a:p>
        </p:txBody>
      </p:sp>
      <p:sp>
        <p:nvSpPr>
          <p:cNvPr id="5" name="Shape 3"/>
          <p:cNvSpPr/>
          <p:nvPr/>
        </p:nvSpPr>
        <p:spPr>
          <a:xfrm>
            <a:off x="429768" y="1197864"/>
            <a:ext cx="347472" cy="347472"/>
          </a:xfrm>
          <a:prstGeom prst="rect">
            <a:avLst/>
          </a:prstGeom>
          <a:solidFill>
            <a:srgbClr val="00C9A7"/>
          </a:solidFill>
          <a:ln w="12700">
            <a:solidFill>
              <a:srgbClr val="00C9A7"/>
            </a:solidFill>
            <a:prstDash val="solid"/>
          </a:ln>
        </p:spPr>
        <p:txBody>
          <a:bodyPr/>
          <a:lstStyle/>
          <a:p>
            <a:endParaRPr lang="en-AU"/>
          </a:p>
        </p:txBody>
      </p:sp>
      <p:sp>
        <p:nvSpPr>
          <p:cNvPr id="6" name="Text 4"/>
          <p:cNvSpPr/>
          <p:nvPr/>
        </p:nvSpPr>
        <p:spPr>
          <a:xfrm>
            <a:off x="429768" y="1197864"/>
            <a:ext cx="347472" cy="34747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itchFamily="34" charset="0"/>
                <a:ea typeface="Calibri" pitchFamily="34" charset="-122"/>
                <a:cs typeface="Calibri" pitchFamily="34" charset="-120"/>
                <a:sym typeface="Arial"/>
              </a:rPr>
              <a:t>01</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 name="Text 5"/>
          <p:cNvSpPr/>
          <p:nvPr/>
        </p:nvSpPr>
        <p:spPr>
          <a:xfrm>
            <a:off x="868680" y="1170432"/>
            <a:ext cx="3547872" cy="3200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Adopt the Florida Model</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8" name="Text 6"/>
          <p:cNvSpPr/>
          <p:nvPr/>
        </p:nvSpPr>
        <p:spPr>
          <a:xfrm>
            <a:off x="457200" y="1508760"/>
            <a:ext cx="3931920" cy="7315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B0B8C8"/>
                </a:solidFill>
                <a:effectLst/>
                <a:uLnTx/>
                <a:uFillTx/>
                <a:latin typeface="Montserrat" panose="00000500000000000000" pitchFamily="2" charset="0"/>
                <a:ea typeface="Calibri" pitchFamily="34" charset="-122"/>
                <a:cs typeface="Calibri" pitchFamily="34" charset="-120"/>
                <a:sym typeface="Arial"/>
              </a:rPr>
              <a:t>Develop an enabling legislative framework: define AAM and vertiports in State </a:t>
            </a:r>
            <a:r>
              <a:rPr kumimoji="0" lang="en-AU" sz="900" b="0" i="0" u="none" strike="noStrike" kern="1200" cap="none" spc="0" normalizeH="0" baseline="0" noProof="0" dirty="0">
                <a:ln>
                  <a:noFill/>
                </a:ln>
                <a:solidFill>
                  <a:srgbClr val="B0B8C8"/>
                </a:solidFill>
                <a:effectLst/>
                <a:uLnTx/>
                <a:uFillTx/>
                <a:latin typeface="Montserrat" panose="00000500000000000000" pitchFamily="2" charset="0"/>
                <a:ea typeface="Calibri" pitchFamily="34" charset="-122"/>
                <a:cs typeface="Calibri" pitchFamily="34" charset="-120"/>
                <a:sym typeface="Arial"/>
              </a:rPr>
              <a:t>transport legislation</a:t>
            </a:r>
            <a:r>
              <a:rPr kumimoji="0" lang="en-US" sz="900" b="0" i="0" u="none" strike="noStrike" kern="1200" cap="none" spc="0" normalizeH="0" baseline="0" noProof="0" dirty="0">
                <a:ln>
                  <a:noFill/>
                </a:ln>
                <a:solidFill>
                  <a:srgbClr val="B0B8C8"/>
                </a:solidFill>
                <a:effectLst/>
                <a:uLnTx/>
                <a:uFillTx/>
                <a:latin typeface="Montserrat" panose="00000500000000000000" pitchFamily="2" charset="0"/>
                <a:ea typeface="Calibri" pitchFamily="34" charset="-122"/>
                <a:cs typeface="Calibri" pitchFamily="34" charset="-120"/>
                <a:sym typeface="Arial"/>
              </a:rPr>
              <a:t>, designate a state AAM lead within Department of Transport , streamline site approval pathways. </a:t>
            </a:r>
            <a:endParaRPr kumimoji="0" lang="en-US" sz="9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9" name="Shape 7"/>
          <p:cNvSpPr/>
          <p:nvPr/>
        </p:nvSpPr>
        <p:spPr>
          <a:xfrm>
            <a:off x="4727448" y="1078992"/>
            <a:ext cx="4206240" cy="1234440"/>
          </a:xfrm>
          <a:prstGeom prst="rect">
            <a:avLst/>
          </a:prstGeom>
          <a:solidFill>
            <a:srgbClr val="1A1E27"/>
          </a:solidFill>
          <a:ln w="12700">
            <a:solidFill>
              <a:srgbClr val="2A3040"/>
            </a:solidFill>
            <a:prstDash val="solid"/>
          </a:ln>
          <a:effectLst>
            <a:outerShdw blurRad="50800" dist="25400" dir="8100000" algn="bl" rotWithShape="0">
              <a:srgbClr val="000000">
                <a:alpha val="25000"/>
              </a:srgbClr>
            </a:outerShdw>
          </a:effectLst>
        </p:spPr>
        <p:txBody>
          <a:bodyPr/>
          <a:lstStyle/>
          <a:p>
            <a:endParaRPr lang="en-AU"/>
          </a:p>
        </p:txBody>
      </p:sp>
      <p:sp>
        <p:nvSpPr>
          <p:cNvPr id="10" name="Shape 8"/>
          <p:cNvSpPr/>
          <p:nvPr/>
        </p:nvSpPr>
        <p:spPr>
          <a:xfrm>
            <a:off x="4837176" y="1197864"/>
            <a:ext cx="347472" cy="347472"/>
          </a:xfrm>
          <a:prstGeom prst="rect">
            <a:avLst/>
          </a:prstGeom>
          <a:solidFill>
            <a:srgbClr val="00C9A7"/>
          </a:solidFill>
          <a:ln w="12700">
            <a:solidFill>
              <a:srgbClr val="00C9A7"/>
            </a:solidFill>
            <a:prstDash val="solid"/>
          </a:ln>
        </p:spPr>
        <p:txBody>
          <a:bodyPr/>
          <a:lstStyle/>
          <a:p>
            <a:endParaRPr lang="en-AU"/>
          </a:p>
        </p:txBody>
      </p:sp>
      <p:sp>
        <p:nvSpPr>
          <p:cNvPr id="11" name="Text 9"/>
          <p:cNvSpPr/>
          <p:nvPr/>
        </p:nvSpPr>
        <p:spPr>
          <a:xfrm>
            <a:off x="4837176" y="1197864"/>
            <a:ext cx="347472" cy="34747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itchFamily="34" charset="0"/>
                <a:ea typeface="Calibri" pitchFamily="34" charset="-122"/>
                <a:cs typeface="Calibri" pitchFamily="34" charset="-120"/>
                <a:sym typeface="Arial"/>
              </a:rPr>
              <a:t>02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Text 10"/>
          <p:cNvSpPr/>
          <p:nvPr/>
        </p:nvSpPr>
        <p:spPr>
          <a:xfrm>
            <a:off x="5276088" y="1170432"/>
            <a:ext cx="3547872" cy="3200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PPP Infrastructure Funding</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3" name="Text 11"/>
          <p:cNvSpPr/>
          <p:nvPr/>
        </p:nvSpPr>
        <p:spPr>
          <a:xfrm>
            <a:off x="4864608" y="1508760"/>
            <a:ext cx="3931920" cy="7315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0B8C8"/>
                </a:solidFill>
                <a:effectLst/>
                <a:uLnTx/>
                <a:uFillTx/>
                <a:latin typeface="Montserrat" panose="00000500000000000000" pitchFamily="2" charset="0"/>
                <a:ea typeface="Calibri" pitchFamily="34" charset="-122"/>
                <a:cs typeface="Calibri" pitchFamily="34" charset="-120"/>
                <a:sym typeface="Arial"/>
              </a:rPr>
              <a:t>Apply the proven Rose Bay PPP model to vertiport infrastructure. Under this model the government funds construction; the operator delivers services and pays a long-term lease. This delivers public infrastructure with long term commercial returns to government while unlocking private operator investment.</a:t>
            </a:r>
            <a:endParaRPr kumimoji="0" lang="en-US" sz="8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4" name="Shape 12"/>
          <p:cNvSpPr/>
          <p:nvPr/>
        </p:nvSpPr>
        <p:spPr>
          <a:xfrm>
            <a:off x="320040" y="2404872"/>
            <a:ext cx="4206240" cy="1234440"/>
          </a:xfrm>
          <a:prstGeom prst="rect">
            <a:avLst/>
          </a:prstGeom>
          <a:solidFill>
            <a:srgbClr val="1A1E27"/>
          </a:solidFill>
          <a:ln w="12700">
            <a:solidFill>
              <a:srgbClr val="2A3040"/>
            </a:solidFill>
            <a:prstDash val="solid"/>
          </a:ln>
          <a:effectLst>
            <a:outerShdw blurRad="50800" dist="25400" dir="8100000" algn="bl" rotWithShape="0">
              <a:srgbClr val="000000">
                <a:alpha val="25000"/>
              </a:srgbClr>
            </a:outerShdw>
          </a:effectLst>
        </p:spPr>
        <p:txBody>
          <a:bodyPr/>
          <a:lstStyle/>
          <a:p>
            <a:endParaRPr lang="en-AU"/>
          </a:p>
        </p:txBody>
      </p:sp>
      <p:sp>
        <p:nvSpPr>
          <p:cNvPr id="15" name="Shape 13"/>
          <p:cNvSpPr/>
          <p:nvPr/>
        </p:nvSpPr>
        <p:spPr>
          <a:xfrm>
            <a:off x="429768" y="2523744"/>
            <a:ext cx="347472" cy="347472"/>
          </a:xfrm>
          <a:prstGeom prst="rect">
            <a:avLst/>
          </a:prstGeom>
          <a:solidFill>
            <a:srgbClr val="7B61FF"/>
          </a:solidFill>
          <a:ln w="12700">
            <a:solidFill>
              <a:srgbClr val="7B61FF"/>
            </a:solidFill>
            <a:prstDash val="solid"/>
          </a:ln>
        </p:spPr>
        <p:txBody>
          <a:bodyPr/>
          <a:lstStyle/>
          <a:p>
            <a:endParaRPr lang="en-AU"/>
          </a:p>
        </p:txBody>
      </p:sp>
      <p:sp>
        <p:nvSpPr>
          <p:cNvPr id="16" name="Text 14"/>
          <p:cNvSpPr/>
          <p:nvPr/>
        </p:nvSpPr>
        <p:spPr>
          <a:xfrm>
            <a:off x="429768" y="2523744"/>
            <a:ext cx="347472" cy="34747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itchFamily="34" charset="0"/>
                <a:ea typeface="Calibri" pitchFamily="34" charset="-122"/>
                <a:cs typeface="Calibri" pitchFamily="34" charset="-120"/>
                <a:sym typeface="Arial"/>
              </a:rPr>
              <a:t>03</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7" name="Text 15"/>
          <p:cNvSpPr/>
          <p:nvPr/>
        </p:nvSpPr>
        <p:spPr>
          <a:xfrm>
            <a:off x="868680" y="2496312"/>
            <a:ext cx="3547872" cy="3200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Convene Industry Partnerships</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8" name="Text 16"/>
          <p:cNvSpPr/>
          <p:nvPr/>
        </p:nvSpPr>
        <p:spPr>
          <a:xfrm>
            <a:off x="457200" y="2834640"/>
            <a:ext cx="3931920" cy="7315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0B8C8"/>
                </a:solidFill>
                <a:effectLst/>
                <a:uLnTx/>
                <a:uFillTx/>
                <a:latin typeface="Montserrat" panose="00000500000000000000" pitchFamily="2" charset="0"/>
                <a:ea typeface="Calibri" pitchFamily="34" charset="-122"/>
                <a:cs typeface="Calibri" pitchFamily="34" charset="-120"/>
                <a:sym typeface="Arial"/>
              </a:rPr>
              <a:t>Facilitate introductions to aligned strategic investors — airlines, infrastructure funds, transport operators, property developers and energy companies. AAM succeeds when private and public capital work together; government is uniquely positioned to convene those conversations.</a:t>
            </a:r>
            <a:endParaRPr kumimoji="0" lang="en-US" sz="8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24" name="Shape 22"/>
          <p:cNvSpPr/>
          <p:nvPr/>
        </p:nvSpPr>
        <p:spPr>
          <a:xfrm>
            <a:off x="4727448" y="2404872"/>
            <a:ext cx="4206240" cy="1234440"/>
          </a:xfrm>
          <a:prstGeom prst="rect">
            <a:avLst/>
          </a:prstGeom>
          <a:solidFill>
            <a:srgbClr val="1A1E27"/>
          </a:solidFill>
          <a:ln w="12700">
            <a:solidFill>
              <a:srgbClr val="2A3040"/>
            </a:solidFill>
            <a:prstDash val="solid"/>
          </a:ln>
          <a:effectLst>
            <a:outerShdw blurRad="50800" dist="25400" dir="8100000" algn="bl" rotWithShape="0">
              <a:srgbClr val="000000">
                <a:alpha val="25000"/>
              </a:srgbClr>
            </a:outerShdw>
          </a:effectLst>
        </p:spPr>
        <p:txBody>
          <a:bodyPr/>
          <a:lstStyle/>
          <a:p>
            <a:endParaRPr lang="en-AU"/>
          </a:p>
        </p:txBody>
      </p:sp>
      <p:sp>
        <p:nvSpPr>
          <p:cNvPr id="26" name="Text 24"/>
          <p:cNvSpPr/>
          <p:nvPr/>
        </p:nvSpPr>
        <p:spPr>
          <a:xfrm>
            <a:off x="429768" y="3849624"/>
            <a:ext cx="347472" cy="34747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itchFamily="34" charset="0"/>
                <a:ea typeface="Calibri" pitchFamily="34" charset="-122"/>
                <a:cs typeface="Calibri" pitchFamily="34" charset="-120"/>
                <a:sym typeface="Arial"/>
              </a:rPr>
              <a:t>05</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7" name="Text 25"/>
          <p:cNvSpPr/>
          <p:nvPr/>
        </p:nvSpPr>
        <p:spPr>
          <a:xfrm>
            <a:off x="5330952" y="2507742"/>
            <a:ext cx="3547872" cy="3200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Vertiport Site Access &amp; Planning</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28" name="Text 26"/>
          <p:cNvSpPr/>
          <p:nvPr/>
        </p:nvSpPr>
        <p:spPr>
          <a:xfrm>
            <a:off x="4892040" y="2764536"/>
            <a:ext cx="3931920" cy="7315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0B8C8"/>
                </a:solidFill>
                <a:effectLst/>
                <a:uLnTx/>
                <a:uFillTx/>
                <a:latin typeface="Montserrat" panose="00000500000000000000" pitchFamily="2" charset="0"/>
                <a:ea typeface="Calibri" pitchFamily="34" charset="-122"/>
                <a:cs typeface="Calibri" pitchFamily="34" charset="-120"/>
                <a:sym typeface="Arial"/>
              </a:rPr>
              <a:t>Early engagement on preferred vertiport locations within cities and inner regional locations with demonstrated demand. Identify sites multi-modal transport interchange nodes. </a:t>
            </a:r>
            <a:endParaRPr kumimoji="0" lang="en-US" sz="8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pic>
        <p:nvPicPr>
          <p:cNvPr id="37" name="Picture 36">
            <a:extLst>
              <a:ext uri="{FF2B5EF4-FFF2-40B4-BE49-F238E27FC236}">
                <a16:creationId xmlns:a16="http://schemas.microsoft.com/office/drawing/2014/main" id="{09DAE684-753E-8F3E-1CDC-ACA76D12EA85}"/>
              </a:ext>
            </a:extLst>
          </p:cNvPr>
          <p:cNvPicPr>
            <a:picLocks noChangeAspect="1"/>
          </p:cNvPicPr>
          <p:nvPr/>
        </p:nvPicPr>
        <p:blipFill>
          <a:blip r:embed="rId3"/>
          <a:stretch>
            <a:fillRect/>
          </a:stretch>
        </p:blipFill>
        <p:spPr>
          <a:xfrm>
            <a:off x="320040" y="310896"/>
            <a:ext cx="8535140" cy="12193"/>
          </a:xfrm>
          <a:prstGeom prst="rect">
            <a:avLst/>
          </a:prstGeom>
        </p:spPr>
      </p:pic>
      <p:pic>
        <p:nvPicPr>
          <p:cNvPr id="38" name="Google Shape;266;p21">
            <a:extLst>
              <a:ext uri="{FF2B5EF4-FFF2-40B4-BE49-F238E27FC236}">
                <a16:creationId xmlns:a16="http://schemas.microsoft.com/office/drawing/2014/main" id="{4E6FE55A-55AE-C307-8FF8-75BF4ADBDB5B}"/>
              </a:ext>
            </a:extLst>
          </p:cNvPr>
          <p:cNvPicPr preferRelativeResize="0"/>
          <p:nvPr/>
        </p:nvPicPr>
        <p:blipFill>
          <a:blip r:embed="rId4">
            <a:alphaModFix/>
          </a:blip>
          <a:stretch>
            <a:fillRect/>
          </a:stretch>
        </p:blipFill>
        <p:spPr>
          <a:xfrm>
            <a:off x="358704" y="123599"/>
            <a:ext cx="489600" cy="136850"/>
          </a:xfrm>
          <a:prstGeom prst="rect">
            <a:avLst/>
          </a:prstGeom>
          <a:noFill/>
          <a:ln>
            <a:noFill/>
          </a:ln>
        </p:spPr>
      </p:pic>
      <p:sp>
        <p:nvSpPr>
          <p:cNvPr id="34" name="Google Shape;267;p21">
            <a:extLst>
              <a:ext uri="{FF2B5EF4-FFF2-40B4-BE49-F238E27FC236}">
                <a16:creationId xmlns:a16="http://schemas.microsoft.com/office/drawing/2014/main" id="{07C616AF-48FA-CBD1-4E46-61DE899015C9}"/>
              </a:ext>
            </a:extLst>
          </p:cNvPr>
          <p:cNvSpPr txBox="1">
            <a:spLocks/>
          </p:cNvSpPr>
          <p:nvPr/>
        </p:nvSpPr>
        <p:spPr>
          <a:xfrm>
            <a:off x="8283600" y="174096"/>
            <a:ext cx="548700" cy="136800"/>
          </a:xfrm>
          <a:prstGeom prst="rect">
            <a:avLst/>
          </a:prstGeom>
          <a:noFill/>
          <a:ln>
            <a:noFill/>
          </a:ln>
        </p:spPr>
        <p:txBody>
          <a:bodyPr spcFirstLastPara="1" wrap="square" lIns="0" tIns="0" rIns="0" bIns="0" anchor="ctr" anchorCtr="0">
            <a:normAutofit/>
          </a:bodyPr>
          <a:lstStyle>
            <a:lvl1pPr marL="0" lvl="0" algn="r" defTabSz="914400" rtl="0" eaLnBrk="1" latinLnBrk="0" hangingPunct="1">
              <a:buNone/>
              <a:defRPr sz="1000" kern="1200">
                <a:solidFill>
                  <a:schemeClr val="lt2"/>
                </a:solidFill>
                <a:latin typeface="+mn-lt"/>
                <a:ea typeface="+mn-ea"/>
                <a:cs typeface="+mn-cs"/>
              </a:defRPr>
            </a:lvl1pPr>
            <a:lvl2pPr marL="457200" lvl="1" algn="r" defTabSz="914400" rtl="0" eaLnBrk="1" latinLnBrk="0" hangingPunct="1">
              <a:buNone/>
              <a:defRPr sz="1000" kern="1200">
                <a:solidFill>
                  <a:schemeClr val="lt2"/>
                </a:solidFill>
                <a:latin typeface="+mn-lt"/>
                <a:ea typeface="+mn-ea"/>
                <a:cs typeface="+mn-cs"/>
              </a:defRPr>
            </a:lvl2pPr>
            <a:lvl3pPr marL="914400" lvl="2" algn="r" defTabSz="914400" rtl="0" eaLnBrk="1" latinLnBrk="0" hangingPunct="1">
              <a:buNone/>
              <a:defRPr sz="1000" kern="1200">
                <a:solidFill>
                  <a:schemeClr val="lt2"/>
                </a:solidFill>
                <a:latin typeface="+mn-lt"/>
                <a:ea typeface="+mn-ea"/>
                <a:cs typeface="+mn-cs"/>
              </a:defRPr>
            </a:lvl3pPr>
            <a:lvl4pPr marL="1371600" lvl="3" algn="r" defTabSz="914400" rtl="0" eaLnBrk="1" latinLnBrk="0" hangingPunct="1">
              <a:buNone/>
              <a:defRPr sz="1000" kern="1200">
                <a:solidFill>
                  <a:schemeClr val="lt2"/>
                </a:solidFill>
                <a:latin typeface="+mn-lt"/>
                <a:ea typeface="+mn-ea"/>
                <a:cs typeface="+mn-cs"/>
              </a:defRPr>
            </a:lvl4pPr>
            <a:lvl5pPr marL="1828800" lvl="4" algn="r" defTabSz="914400" rtl="0" eaLnBrk="1" latinLnBrk="0" hangingPunct="1">
              <a:buNone/>
              <a:defRPr sz="1000" kern="1200">
                <a:solidFill>
                  <a:schemeClr val="lt2"/>
                </a:solidFill>
                <a:latin typeface="+mn-lt"/>
                <a:ea typeface="+mn-ea"/>
                <a:cs typeface="+mn-cs"/>
              </a:defRPr>
            </a:lvl5pPr>
            <a:lvl6pPr marL="2286000" lvl="5" algn="r" defTabSz="914400" rtl="0" eaLnBrk="1" latinLnBrk="0" hangingPunct="1">
              <a:buNone/>
              <a:defRPr sz="1000" kern="1200">
                <a:solidFill>
                  <a:schemeClr val="lt2"/>
                </a:solidFill>
                <a:latin typeface="+mn-lt"/>
                <a:ea typeface="+mn-ea"/>
                <a:cs typeface="+mn-cs"/>
              </a:defRPr>
            </a:lvl6pPr>
            <a:lvl7pPr marL="2743200" lvl="6" algn="r" defTabSz="914400" rtl="0" eaLnBrk="1" latinLnBrk="0" hangingPunct="1">
              <a:buNone/>
              <a:defRPr sz="1000" kern="1200">
                <a:solidFill>
                  <a:schemeClr val="lt2"/>
                </a:solidFill>
                <a:latin typeface="+mn-lt"/>
                <a:ea typeface="+mn-ea"/>
                <a:cs typeface="+mn-cs"/>
              </a:defRPr>
            </a:lvl7pPr>
            <a:lvl8pPr marL="3200400" lvl="7" algn="r" defTabSz="914400" rtl="0" eaLnBrk="1" latinLnBrk="0" hangingPunct="1">
              <a:buNone/>
              <a:defRPr sz="1000" kern="1200">
                <a:solidFill>
                  <a:schemeClr val="lt2"/>
                </a:solidFill>
                <a:latin typeface="+mn-lt"/>
                <a:ea typeface="+mn-ea"/>
                <a:cs typeface="+mn-cs"/>
              </a:defRPr>
            </a:lvl8pPr>
            <a:lvl9pPr marL="3657600" lvl="8" algn="r" defTabSz="914400" rtl="0" eaLnBrk="1" latinLnBrk="0" hangingPunct="1">
              <a:buNone/>
              <a:defRPr sz="1000" kern="1200">
                <a:solidFill>
                  <a:schemeClr val="lt2"/>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700" b="0" i="0" u="none" strike="noStrike" kern="1200" cap="none" spc="0" normalizeH="0" baseline="0" noProof="0" smtClean="0">
                <a:ln>
                  <a:noFill/>
                </a:ln>
                <a:solidFill>
                  <a:srgbClr val="FFFFFF"/>
                </a:solidFill>
                <a:effectLst/>
                <a:uLnTx/>
                <a:uFillTx/>
                <a:latin typeface="Montserrat"/>
                <a:ea typeface="Montserrat"/>
                <a:cs typeface="Montserrat"/>
                <a:sym typeface="Montserrat"/>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 sz="7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20" name="Shape 18"/>
          <p:cNvSpPr/>
          <p:nvPr/>
        </p:nvSpPr>
        <p:spPr>
          <a:xfrm>
            <a:off x="4837176" y="2510028"/>
            <a:ext cx="347472" cy="347472"/>
          </a:xfrm>
          <a:prstGeom prst="rect">
            <a:avLst/>
          </a:prstGeom>
          <a:solidFill>
            <a:srgbClr val="7B61FF"/>
          </a:solidFill>
          <a:ln w="12700">
            <a:solidFill>
              <a:srgbClr val="7B61FF"/>
            </a:solidFill>
            <a:prstDash val="solid"/>
          </a:ln>
        </p:spPr>
        <p:txBody>
          <a:bodyPr/>
          <a:lstStyle/>
          <a:p>
            <a:endParaRPr lang="en-AU"/>
          </a:p>
        </p:txBody>
      </p:sp>
      <p:sp>
        <p:nvSpPr>
          <p:cNvPr id="21" name="Text 19"/>
          <p:cNvSpPr/>
          <p:nvPr/>
        </p:nvSpPr>
        <p:spPr>
          <a:xfrm>
            <a:off x="4837176" y="2523744"/>
            <a:ext cx="347472" cy="34747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itchFamily="34" charset="0"/>
                <a:ea typeface="Calibri" pitchFamily="34" charset="-122"/>
                <a:cs typeface="Calibri" pitchFamily="34" charset="-120"/>
                <a:sym typeface="Arial"/>
              </a:rPr>
              <a:t>04</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6" name="Picture 35">
            <a:extLst>
              <a:ext uri="{FF2B5EF4-FFF2-40B4-BE49-F238E27FC236}">
                <a16:creationId xmlns:a16="http://schemas.microsoft.com/office/drawing/2014/main" id="{E7AA7A95-E132-9691-4150-F7C452BA13B7}"/>
              </a:ext>
            </a:extLst>
          </p:cNvPr>
          <p:cNvPicPr>
            <a:picLocks noChangeAspect="1"/>
          </p:cNvPicPr>
          <p:nvPr/>
        </p:nvPicPr>
        <p:blipFill>
          <a:blip r:embed="rId5"/>
          <a:stretch>
            <a:fillRect/>
          </a:stretch>
        </p:blipFill>
        <p:spPr>
          <a:xfrm>
            <a:off x="0" y="3485303"/>
            <a:ext cx="2938527" cy="196308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a:extLst>
            <a:ext uri="{FF2B5EF4-FFF2-40B4-BE49-F238E27FC236}">
              <a16:creationId xmlns:a16="http://schemas.microsoft.com/office/drawing/2014/main" id="{36D15035-9BD9-FE94-C460-787DA9537FC1}"/>
            </a:ext>
          </a:extLst>
        </p:cNvPr>
        <p:cNvGrpSpPr/>
        <p:nvPr/>
      </p:nvGrpSpPr>
      <p:grpSpPr>
        <a:xfrm>
          <a:off x="0" y="0"/>
          <a:ext cx="0" cy="0"/>
          <a:chOff x="0" y="0"/>
          <a:chExt cx="0" cy="0"/>
        </a:xfrm>
      </p:grpSpPr>
      <p:sp>
        <p:nvSpPr>
          <p:cNvPr id="6" name="Text 4">
            <a:extLst>
              <a:ext uri="{FF2B5EF4-FFF2-40B4-BE49-F238E27FC236}">
                <a16:creationId xmlns:a16="http://schemas.microsoft.com/office/drawing/2014/main" id="{B479F418-49D5-0B04-BF16-B381241E616F}"/>
              </a:ext>
            </a:extLst>
          </p:cNvPr>
          <p:cNvSpPr/>
          <p:nvPr/>
        </p:nvSpPr>
        <p:spPr>
          <a:xfrm>
            <a:off x="429768" y="1197864"/>
            <a:ext cx="347472" cy="34747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itchFamily="34" charset="0"/>
                <a:ea typeface="Calibri" pitchFamily="34" charset="-122"/>
                <a:cs typeface="Calibri" pitchFamily="34" charset="-120"/>
                <a:sym typeface="Arial"/>
              </a:rPr>
              <a:t>01</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6" name="Text 24">
            <a:extLst>
              <a:ext uri="{FF2B5EF4-FFF2-40B4-BE49-F238E27FC236}">
                <a16:creationId xmlns:a16="http://schemas.microsoft.com/office/drawing/2014/main" id="{00CA5B46-668F-DCCC-ED9F-4FF2F82F3FAC}"/>
              </a:ext>
            </a:extLst>
          </p:cNvPr>
          <p:cNvSpPr/>
          <p:nvPr/>
        </p:nvSpPr>
        <p:spPr>
          <a:xfrm>
            <a:off x="429768" y="3849624"/>
            <a:ext cx="347472" cy="34747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itchFamily="34" charset="0"/>
                <a:ea typeface="Calibri" pitchFamily="34" charset="-122"/>
                <a:cs typeface="Calibri" pitchFamily="34" charset="-120"/>
                <a:sym typeface="Arial"/>
              </a:rPr>
              <a:t>05</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7" name="Picture 36">
            <a:extLst>
              <a:ext uri="{FF2B5EF4-FFF2-40B4-BE49-F238E27FC236}">
                <a16:creationId xmlns:a16="http://schemas.microsoft.com/office/drawing/2014/main" id="{8BCB26F1-7361-9801-10A7-195BC9A495E1}"/>
              </a:ext>
            </a:extLst>
          </p:cNvPr>
          <p:cNvPicPr>
            <a:picLocks noChangeAspect="1"/>
          </p:cNvPicPr>
          <p:nvPr/>
        </p:nvPicPr>
        <p:blipFill>
          <a:blip r:embed="rId5"/>
          <a:stretch>
            <a:fillRect/>
          </a:stretch>
        </p:blipFill>
        <p:spPr>
          <a:xfrm>
            <a:off x="320040" y="310896"/>
            <a:ext cx="8535140" cy="12193"/>
          </a:xfrm>
          <a:prstGeom prst="rect">
            <a:avLst/>
          </a:prstGeom>
        </p:spPr>
      </p:pic>
      <p:pic>
        <p:nvPicPr>
          <p:cNvPr id="38" name="Google Shape;266;p21">
            <a:extLst>
              <a:ext uri="{FF2B5EF4-FFF2-40B4-BE49-F238E27FC236}">
                <a16:creationId xmlns:a16="http://schemas.microsoft.com/office/drawing/2014/main" id="{74EF81C3-F98A-7AB7-23EC-DB3F34C82A17}"/>
              </a:ext>
            </a:extLst>
          </p:cNvPr>
          <p:cNvPicPr preferRelativeResize="0"/>
          <p:nvPr/>
        </p:nvPicPr>
        <p:blipFill>
          <a:blip r:embed="rId6">
            <a:alphaModFix/>
          </a:blip>
          <a:stretch>
            <a:fillRect/>
          </a:stretch>
        </p:blipFill>
        <p:spPr>
          <a:xfrm>
            <a:off x="358704" y="123599"/>
            <a:ext cx="489600" cy="136850"/>
          </a:xfrm>
          <a:prstGeom prst="rect">
            <a:avLst/>
          </a:prstGeom>
          <a:noFill/>
          <a:ln>
            <a:noFill/>
          </a:ln>
        </p:spPr>
      </p:pic>
      <p:sp>
        <p:nvSpPr>
          <p:cNvPr id="34" name="Google Shape;267;p21">
            <a:extLst>
              <a:ext uri="{FF2B5EF4-FFF2-40B4-BE49-F238E27FC236}">
                <a16:creationId xmlns:a16="http://schemas.microsoft.com/office/drawing/2014/main" id="{753E5A40-A02F-1F5A-F7A0-28E53348DB98}"/>
              </a:ext>
            </a:extLst>
          </p:cNvPr>
          <p:cNvSpPr txBox="1">
            <a:spLocks/>
          </p:cNvSpPr>
          <p:nvPr/>
        </p:nvSpPr>
        <p:spPr>
          <a:xfrm>
            <a:off x="8283600" y="174096"/>
            <a:ext cx="548700" cy="136800"/>
          </a:xfrm>
          <a:prstGeom prst="rect">
            <a:avLst/>
          </a:prstGeom>
          <a:noFill/>
          <a:ln>
            <a:noFill/>
          </a:ln>
        </p:spPr>
        <p:txBody>
          <a:bodyPr spcFirstLastPara="1" wrap="square" lIns="0" tIns="0" rIns="0" bIns="0" anchor="ctr" anchorCtr="0">
            <a:normAutofit/>
          </a:bodyPr>
          <a:lstStyle>
            <a:lvl1pPr marL="0" lvl="0" algn="r" defTabSz="914400" rtl="0" eaLnBrk="1" latinLnBrk="0" hangingPunct="1">
              <a:buNone/>
              <a:defRPr sz="1000" kern="1200">
                <a:solidFill>
                  <a:schemeClr val="lt2"/>
                </a:solidFill>
                <a:latin typeface="+mn-lt"/>
                <a:ea typeface="+mn-ea"/>
                <a:cs typeface="+mn-cs"/>
              </a:defRPr>
            </a:lvl1pPr>
            <a:lvl2pPr marL="457200" lvl="1" algn="r" defTabSz="914400" rtl="0" eaLnBrk="1" latinLnBrk="0" hangingPunct="1">
              <a:buNone/>
              <a:defRPr sz="1000" kern="1200">
                <a:solidFill>
                  <a:schemeClr val="lt2"/>
                </a:solidFill>
                <a:latin typeface="+mn-lt"/>
                <a:ea typeface="+mn-ea"/>
                <a:cs typeface="+mn-cs"/>
              </a:defRPr>
            </a:lvl2pPr>
            <a:lvl3pPr marL="914400" lvl="2" algn="r" defTabSz="914400" rtl="0" eaLnBrk="1" latinLnBrk="0" hangingPunct="1">
              <a:buNone/>
              <a:defRPr sz="1000" kern="1200">
                <a:solidFill>
                  <a:schemeClr val="lt2"/>
                </a:solidFill>
                <a:latin typeface="+mn-lt"/>
                <a:ea typeface="+mn-ea"/>
                <a:cs typeface="+mn-cs"/>
              </a:defRPr>
            </a:lvl3pPr>
            <a:lvl4pPr marL="1371600" lvl="3" algn="r" defTabSz="914400" rtl="0" eaLnBrk="1" latinLnBrk="0" hangingPunct="1">
              <a:buNone/>
              <a:defRPr sz="1000" kern="1200">
                <a:solidFill>
                  <a:schemeClr val="lt2"/>
                </a:solidFill>
                <a:latin typeface="+mn-lt"/>
                <a:ea typeface="+mn-ea"/>
                <a:cs typeface="+mn-cs"/>
              </a:defRPr>
            </a:lvl4pPr>
            <a:lvl5pPr marL="1828800" lvl="4" algn="r" defTabSz="914400" rtl="0" eaLnBrk="1" latinLnBrk="0" hangingPunct="1">
              <a:buNone/>
              <a:defRPr sz="1000" kern="1200">
                <a:solidFill>
                  <a:schemeClr val="lt2"/>
                </a:solidFill>
                <a:latin typeface="+mn-lt"/>
                <a:ea typeface="+mn-ea"/>
                <a:cs typeface="+mn-cs"/>
              </a:defRPr>
            </a:lvl5pPr>
            <a:lvl6pPr marL="2286000" lvl="5" algn="r" defTabSz="914400" rtl="0" eaLnBrk="1" latinLnBrk="0" hangingPunct="1">
              <a:buNone/>
              <a:defRPr sz="1000" kern="1200">
                <a:solidFill>
                  <a:schemeClr val="lt2"/>
                </a:solidFill>
                <a:latin typeface="+mn-lt"/>
                <a:ea typeface="+mn-ea"/>
                <a:cs typeface="+mn-cs"/>
              </a:defRPr>
            </a:lvl6pPr>
            <a:lvl7pPr marL="2743200" lvl="6" algn="r" defTabSz="914400" rtl="0" eaLnBrk="1" latinLnBrk="0" hangingPunct="1">
              <a:buNone/>
              <a:defRPr sz="1000" kern="1200">
                <a:solidFill>
                  <a:schemeClr val="lt2"/>
                </a:solidFill>
                <a:latin typeface="+mn-lt"/>
                <a:ea typeface="+mn-ea"/>
                <a:cs typeface="+mn-cs"/>
              </a:defRPr>
            </a:lvl7pPr>
            <a:lvl8pPr marL="3200400" lvl="7" algn="r" defTabSz="914400" rtl="0" eaLnBrk="1" latinLnBrk="0" hangingPunct="1">
              <a:buNone/>
              <a:defRPr sz="1000" kern="1200">
                <a:solidFill>
                  <a:schemeClr val="lt2"/>
                </a:solidFill>
                <a:latin typeface="+mn-lt"/>
                <a:ea typeface="+mn-ea"/>
                <a:cs typeface="+mn-cs"/>
              </a:defRPr>
            </a:lvl8pPr>
            <a:lvl9pPr marL="3657600" lvl="8" algn="r" defTabSz="914400" rtl="0" eaLnBrk="1" latinLnBrk="0" hangingPunct="1">
              <a:buNone/>
              <a:defRPr sz="1000" kern="1200">
                <a:solidFill>
                  <a:schemeClr val="lt2"/>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700" b="0" i="0" u="none" strike="noStrike" kern="1200" cap="none" spc="0" normalizeH="0" baseline="0" noProof="0" smtClean="0">
                <a:ln>
                  <a:noFill/>
                </a:ln>
                <a:solidFill>
                  <a:srgbClr val="FFFFFF"/>
                </a:solidFill>
                <a:effectLst/>
                <a:uLnTx/>
                <a:uFillTx/>
                <a:latin typeface="Montserrat"/>
                <a:ea typeface="Montserrat"/>
                <a:cs typeface="Montserrat"/>
                <a:sym typeface="Montserrat"/>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 sz="700" b="0" i="0" u="none" strike="noStrike" kern="1200" cap="none" spc="0" normalizeH="0" baseline="0" noProof="0" dirty="0">
              <a:ln>
                <a:noFill/>
              </a:ln>
              <a:solidFill>
                <a:srgbClr val="FFFFFF"/>
              </a:solidFill>
              <a:effectLst/>
              <a:uLnTx/>
              <a:uFillTx/>
              <a:latin typeface="Montserrat"/>
              <a:ea typeface="Montserrat"/>
              <a:cs typeface="Montserrat"/>
              <a:sym typeface="Montserrat"/>
            </a:endParaRPr>
          </a:p>
        </p:txBody>
      </p:sp>
      <p:pic>
        <p:nvPicPr>
          <p:cNvPr id="19" name="ALT_AIR-_CAN_SYD_FINAL_GFX">
            <a:hlinkClick r:id="" action="ppaction://media"/>
            <a:extLst>
              <a:ext uri="{FF2B5EF4-FFF2-40B4-BE49-F238E27FC236}">
                <a16:creationId xmlns:a16="http://schemas.microsoft.com/office/drawing/2014/main" id="{3655E968-AFFA-38A8-4D3D-2085D3388C0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0040" y="949834"/>
            <a:ext cx="5766810" cy="3243831"/>
          </a:xfrm>
          <a:prstGeom prst="rect">
            <a:avLst/>
          </a:prstGeom>
        </p:spPr>
      </p:pic>
      <p:pic>
        <p:nvPicPr>
          <p:cNvPr id="5" name="Picture 4">
            <a:extLst>
              <a:ext uri="{FF2B5EF4-FFF2-40B4-BE49-F238E27FC236}">
                <a16:creationId xmlns:a16="http://schemas.microsoft.com/office/drawing/2014/main" id="{6CBA4D34-3B74-F08A-D059-4DFFC22D7E05}"/>
              </a:ext>
            </a:extLst>
          </p:cNvPr>
          <p:cNvPicPr>
            <a:picLocks noChangeAspect="1"/>
          </p:cNvPicPr>
          <p:nvPr/>
        </p:nvPicPr>
        <p:blipFill>
          <a:blip r:embed="rId8"/>
          <a:stretch>
            <a:fillRect/>
          </a:stretch>
        </p:blipFill>
        <p:spPr>
          <a:xfrm>
            <a:off x="6196578" y="1050188"/>
            <a:ext cx="2878988" cy="2878988"/>
          </a:xfrm>
          <a:prstGeom prst="rect">
            <a:avLst/>
          </a:prstGeom>
        </p:spPr>
      </p:pic>
      <p:sp>
        <p:nvSpPr>
          <p:cNvPr id="2" name="TextBox 1">
            <a:extLst>
              <a:ext uri="{FF2B5EF4-FFF2-40B4-BE49-F238E27FC236}">
                <a16:creationId xmlns:a16="http://schemas.microsoft.com/office/drawing/2014/main" id="{A583DC96-54AC-84BA-DF7A-B82CB5E80DF1}"/>
              </a:ext>
            </a:extLst>
          </p:cNvPr>
          <p:cNvSpPr txBox="1"/>
          <p:nvPr/>
        </p:nvSpPr>
        <p:spPr>
          <a:xfrm>
            <a:off x="6517833" y="3939423"/>
            <a:ext cx="2223821" cy="307777"/>
          </a:xfrm>
          <a:prstGeom prst="rect">
            <a:avLst/>
          </a:prstGeom>
          <a:noFill/>
        </p:spPr>
        <p:txBody>
          <a:bodyPr wrap="square" rtlCol="0">
            <a:spAutoFit/>
          </a:bodyPr>
          <a:lstStyle/>
          <a:p>
            <a:r>
              <a:rPr lang="en-AU" dirty="0">
                <a:solidFill>
                  <a:schemeClr val="bg1"/>
                </a:solidFill>
                <a:hlinkClick r:id="rId9">
                  <a:extLst>
                    <a:ext uri="{A12FA001-AC4F-418D-AE19-62706E023703}">
                      <ahyp:hlinkClr xmlns:ahyp="http://schemas.microsoft.com/office/drawing/2018/hyperlinkcolor" val="tx"/>
                    </a:ext>
                  </a:extLst>
                </a:hlinkClick>
              </a:rPr>
              <a:t>Aaron@flyaltair.com.au</a:t>
            </a:r>
            <a:r>
              <a:rPr lang="en-AU" dirty="0">
                <a:solidFill>
                  <a:schemeClr val="bg1"/>
                </a:solidFill>
              </a:rPr>
              <a:t> </a:t>
            </a:r>
          </a:p>
        </p:txBody>
      </p:sp>
    </p:spTree>
    <p:extLst>
      <p:ext uri="{BB962C8B-B14F-4D97-AF65-F5344CB8AC3E}">
        <p14:creationId xmlns:p14="http://schemas.microsoft.com/office/powerpoint/2010/main" val="163450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5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42534622-4132-6E0B-2AD6-8170133AC6ED}"/>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15D89DA9-DEA6-B964-595E-7DCBC89D49C6}"/>
              </a:ext>
            </a:extLst>
          </p:cNvPr>
          <p:cNvSpPr/>
          <p:nvPr/>
        </p:nvSpPr>
        <p:spPr>
          <a:xfrm>
            <a:off x="25" y="0"/>
            <a:ext cx="9144000" cy="5143500"/>
          </a:xfrm>
          <a:prstGeom prst="rect">
            <a:avLst/>
          </a:prstGeom>
          <a:solidFill>
            <a:srgbClr val="212121">
              <a:alpha val="39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87" name="Google Shape;87;p14">
            <a:extLst>
              <a:ext uri="{FF2B5EF4-FFF2-40B4-BE49-F238E27FC236}">
                <a16:creationId xmlns:a16="http://schemas.microsoft.com/office/drawing/2014/main" id="{08B8AA8C-AB7F-923A-7DED-D419E067CDCA}"/>
              </a:ext>
            </a:extLst>
          </p:cNvPr>
          <p:cNvPicPr preferRelativeResize="0"/>
          <p:nvPr/>
        </p:nvPicPr>
        <p:blipFill>
          <a:blip r:embed="rId3">
            <a:alphaModFix/>
          </a:blip>
          <a:stretch>
            <a:fillRect/>
          </a:stretch>
        </p:blipFill>
        <p:spPr>
          <a:xfrm>
            <a:off x="311700" y="252300"/>
            <a:ext cx="489600" cy="136850"/>
          </a:xfrm>
          <a:prstGeom prst="rect">
            <a:avLst/>
          </a:prstGeom>
          <a:noFill/>
          <a:ln>
            <a:noFill/>
          </a:ln>
        </p:spPr>
      </p:pic>
      <p:sp>
        <p:nvSpPr>
          <p:cNvPr id="88" name="Google Shape;88;p14">
            <a:extLst>
              <a:ext uri="{FF2B5EF4-FFF2-40B4-BE49-F238E27FC236}">
                <a16:creationId xmlns:a16="http://schemas.microsoft.com/office/drawing/2014/main" id="{6AE39B4D-019B-BE4A-9AE4-7E64F1D1C1E8}"/>
              </a:ext>
            </a:extLst>
          </p:cNvPr>
          <p:cNvSpPr txBox="1">
            <a:spLocks noGrp="1"/>
          </p:cNvSpPr>
          <p:nvPr>
            <p:ph type="sldNum" idx="12"/>
          </p:nvPr>
        </p:nvSpPr>
        <p:spPr>
          <a:xfrm>
            <a:off x="8283600" y="252295"/>
            <a:ext cx="548700" cy="1368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en" sz="700">
                <a:solidFill>
                  <a:schemeClr val="dk1"/>
                </a:solidFill>
                <a:latin typeface="Montserrat"/>
                <a:ea typeface="Montserrat"/>
                <a:cs typeface="Montserrat"/>
                <a:sym typeface="Montserrat"/>
              </a:rPr>
              <a:t>2</a:t>
            </a:fld>
            <a:endParaRPr sz="700">
              <a:solidFill>
                <a:schemeClr val="dk1"/>
              </a:solidFill>
              <a:latin typeface="Montserrat"/>
              <a:ea typeface="Montserrat"/>
              <a:cs typeface="Montserrat"/>
              <a:sym typeface="Montserrat"/>
            </a:endParaRPr>
          </a:p>
        </p:txBody>
      </p:sp>
      <p:sp>
        <p:nvSpPr>
          <p:cNvPr id="6" name="Google Shape;106;p15">
            <a:extLst>
              <a:ext uri="{FF2B5EF4-FFF2-40B4-BE49-F238E27FC236}">
                <a16:creationId xmlns:a16="http://schemas.microsoft.com/office/drawing/2014/main" id="{D3833F96-39D1-C0AC-BA00-2405228978E9}"/>
              </a:ext>
            </a:extLst>
          </p:cNvPr>
          <p:cNvSpPr/>
          <p:nvPr/>
        </p:nvSpPr>
        <p:spPr>
          <a:xfrm>
            <a:off x="4572000" y="-5224"/>
            <a:ext cx="4569350" cy="5143500"/>
          </a:xfrm>
          <a:prstGeom prst="rect">
            <a:avLst/>
          </a:prstGeom>
          <a:solidFill>
            <a:srgbClr val="21212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 name="Google Shape;86;p14">
            <a:extLst>
              <a:ext uri="{FF2B5EF4-FFF2-40B4-BE49-F238E27FC236}">
                <a16:creationId xmlns:a16="http://schemas.microsoft.com/office/drawing/2014/main" id="{574164B5-3774-B622-338B-31FD73EE9F3C}"/>
              </a:ext>
            </a:extLst>
          </p:cNvPr>
          <p:cNvSpPr txBox="1">
            <a:spLocks noGrp="1"/>
          </p:cNvSpPr>
          <p:nvPr>
            <p:ph type="title"/>
          </p:nvPr>
        </p:nvSpPr>
        <p:spPr>
          <a:xfrm>
            <a:off x="415450" y="1077742"/>
            <a:ext cx="4046400" cy="720750"/>
          </a:xfrm>
          <a:prstGeom prst="rect">
            <a:avLst/>
          </a:prstGeom>
        </p:spPr>
        <p:txBody>
          <a:bodyPr spcFirstLastPara="1" wrap="square" lIns="0" tIns="0" rIns="91425" bIns="0" anchor="t" anchorCtr="0">
            <a:noAutofit/>
          </a:bodyPr>
          <a:lstStyle/>
          <a:p>
            <a:pPr marL="0" lvl="0" indent="0" algn="ctr" rtl="0">
              <a:spcBef>
                <a:spcPts val="0"/>
              </a:spcBef>
              <a:spcAft>
                <a:spcPts val="0"/>
              </a:spcAft>
              <a:buNone/>
            </a:pPr>
            <a:r>
              <a:rPr lang="en" sz="2322" dirty="0">
                <a:latin typeface="Montserrat Medium"/>
                <a:ea typeface="Montserrat Medium"/>
                <a:cs typeface="Montserrat Medium"/>
                <a:sym typeface="Montserrat Medium"/>
              </a:rPr>
              <a:t>INTRODUCING ALT AIR:</a:t>
            </a:r>
            <a:endParaRPr sz="2322" dirty="0">
              <a:latin typeface="Montserrat Medium"/>
              <a:ea typeface="Montserrat Medium"/>
              <a:cs typeface="Montserrat Medium"/>
              <a:sym typeface="Montserrat Medium"/>
            </a:endParaRPr>
          </a:p>
          <a:p>
            <a:pPr marL="0" lvl="0" indent="0" algn="ctr" rtl="0">
              <a:spcBef>
                <a:spcPts val="0"/>
              </a:spcBef>
              <a:spcAft>
                <a:spcPts val="0"/>
              </a:spcAft>
              <a:buNone/>
            </a:pPr>
            <a:br>
              <a:rPr lang="en" sz="350" dirty="0">
                <a:latin typeface="Montserrat Medium"/>
                <a:ea typeface="Montserrat Medium"/>
                <a:cs typeface="Montserrat Medium"/>
                <a:sym typeface="Montserrat Medium"/>
              </a:rPr>
            </a:br>
            <a:r>
              <a:rPr lang="en" sz="1800" i="1" dirty="0">
                <a:latin typeface="Montserrat Medium"/>
                <a:ea typeface="Montserrat Medium"/>
                <a:cs typeface="Montserrat Medium"/>
                <a:sym typeface="Montserrat Medium"/>
              </a:rPr>
              <a:t>Swifter, Smoother, Smarter</a:t>
            </a:r>
            <a:endParaRPr sz="2300" i="1" dirty="0">
              <a:latin typeface="Montserrat Medium"/>
              <a:ea typeface="Montserrat Medium"/>
              <a:cs typeface="Montserrat Medium"/>
              <a:sym typeface="Montserrat Medium"/>
            </a:endParaRPr>
          </a:p>
        </p:txBody>
      </p:sp>
      <p:sp>
        <p:nvSpPr>
          <p:cNvPr id="8" name="Google Shape;103;p15">
            <a:extLst>
              <a:ext uri="{FF2B5EF4-FFF2-40B4-BE49-F238E27FC236}">
                <a16:creationId xmlns:a16="http://schemas.microsoft.com/office/drawing/2014/main" id="{17809176-A659-D81A-60CC-7961D7AA5E21}"/>
              </a:ext>
            </a:extLst>
          </p:cNvPr>
          <p:cNvSpPr txBox="1">
            <a:spLocks/>
          </p:cNvSpPr>
          <p:nvPr/>
        </p:nvSpPr>
        <p:spPr>
          <a:xfrm>
            <a:off x="4920672" y="1176998"/>
            <a:ext cx="3969320" cy="6214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r>
              <a:rPr lang="en-AU" sz="1800" dirty="0">
                <a:latin typeface="Montserrat Medium"/>
                <a:ea typeface="Montserrat Medium"/>
                <a:cs typeface="Montserrat Medium"/>
                <a:sym typeface="Montserrat Medium"/>
              </a:rPr>
              <a:t>Infrastructure owner, proven team, two states, one network.</a:t>
            </a:r>
          </a:p>
          <a:p>
            <a:pPr>
              <a:buSzPts val="990"/>
            </a:pPr>
            <a:endParaRPr lang="en-AU" sz="1800" dirty="0">
              <a:latin typeface="Montserrat Medium"/>
              <a:ea typeface="Montserrat Medium"/>
              <a:cs typeface="Montserrat Medium"/>
              <a:sym typeface="Montserrat Medium"/>
            </a:endParaRPr>
          </a:p>
        </p:txBody>
      </p:sp>
      <p:sp>
        <p:nvSpPr>
          <p:cNvPr id="9" name="Google Shape;103;p15">
            <a:extLst>
              <a:ext uri="{FF2B5EF4-FFF2-40B4-BE49-F238E27FC236}">
                <a16:creationId xmlns:a16="http://schemas.microsoft.com/office/drawing/2014/main" id="{75CB1531-18FC-7F57-7897-BF9F21483717}"/>
              </a:ext>
            </a:extLst>
          </p:cNvPr>
          <p:cNvSpPr txBox="1">
            <a:spLocks/>
          </p:cNvSpPr>
          <p:nvPr/>
        </p:nvSpPr>
        <p:spPr>
          <a:xfrm>
            <a:off x="4826163" y="2034556"/>
            <a:ext cx="3969320" cy="297995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228600" indent="-228600">
              <a:spcAft>
                <a:spcPts val="600"/>
              </a:spcAft>
              <a:buSzPts val="990"/>
              <a:buFont typeface="+mj-lt"/>
              <a:buAutoNum type="arabicPeriod"/>
            </a:pPr>
            <a:r>
              <a:rPr lang="en-AU" sz="900" b="1" dirty="0">
                <a:latin typeface="Montserrat" pitchFamily="2" charset="77"/>
                <a:ea typeface="Montserrat Medium"/>
                <a:cs typeface="Montserrat Medium"/>
                <a:sym typeface="Montserrat Medium"/>
              </a:rPr>
              <a:t>Proven operator </a:t>
            </a:r>
            <a:r>
              <a:rPr lang="en-AU" sz="900" dirty="0">
                <a:latin typeface="Montserrat" pitchFamily="2" charset="77"/>
                <a:ea typeface="Montserrat Medium"/>
                <a:cs typeface="Montserrat Medium"/>
                <a:sym typeface="Montserrat Medium"/>
              </a:rPr>
              <a:t>– Founders of Sydney Seaplanes. 20+ years, operated hundreds of thousands of UAM and RAM flights from Sydney Harbour. </a:t>
            </a:r>
          </a:p>
          <a:p>
            <a:pPr marL="228600" indent="-228600">
              <a:spcAft>
                <a:spcPts val="600"/>
              </a:spcAft>
              <a:buSzPts val="990"/>
              <a:buFont typeface="+mj-lt"/>
              <a:buAutoNum type="arabicPeriod"/>
            </a:pPr>
            <a:r>
              <a:rPr lang="en-AU" sz="900" b="1" dirty="0">
                <a:latin typeface="Montserrat" pitchFamily="2" charset="77"/>
                <a:ea typeface="Montserrat Medium"/>
                <a:cs typeface="Montserrat Medium"/>
                <a:sym typeface="Montserrat Medium"/>
              </a:rPr>
              <a:t>Owned infrastructure </a:t>
            </a:r>
            <a:r>
              <a:rPr lang="en-AU" sz="900" dirty="0">
                <a:latin typeface="Montserrat" pitchFamily="2" charset="77"/>
                <a:ea typeface="Montserrat Medium"/>
                <a:cs typeface="Montserrat Medium"/>
                <a:sym typeface="Montserrat Medium"/>
              </a:rPr>
              <a:t>– Long-term NSW Government leases over Rose Bay and Palm Beach – the launch platform.</a:t>
            </a:r>
          </a:p>
          <a:p>
            <a:pPr marL="228600" indent="-228600">
              <a:spcAft>
                <a:spcPts val="600"/>
              </a:spcAft>
              <a:buSzPts val="990"/>
              <a:buFont typeface="+mj-lt"/>
              <a:buAutoNum type="arabicPeriod"/>
            </a:pPr>
            <a:r>
              <a:rPr lang="en-AU" sz="900" b="1" dirty="0">
                <a:latin typeface="Montserrat" pitchFamily="2" charset="77"/>
                <a:ea typeface="Montserrat Medium"/>
                <a:cs typeface="Montserrat Medium"/>
                <a:sym typeface="Montserrat Medium"/>
              </a:rPr>
              <a:t>Two-state network </a:t>
            </a:r>
            <a:r>
              <a:rPr lang="en-AU" sz="900" dirty="0">
                <a:latin typeface="Montserrat" pitchFamily="2" charset="77"/>
                <a:ea typeface="Montserrat Medium"/>
                <a:cs typeface="Montserrat Medium"/>
                <a:sym typeface="Montserrat Medium"/>
              </a:rPr>
              <a:t>– NSW operations launching 2026. Queensland expanding from 2028. </a:t>
            </a:r>
          </a:p>
          <a:p>
            <a:pPr marL="228600" indent="-228600">
              <a:spcAft>
                <a:spcPts val="600"/>
              </a:spcAft>
              <a:buSzPts val="990"/>
              <a:buFont typeface="+mj-lt"/>
              <a:buAutoNum type="arabicPeriod"/>
            </a:pPr>
            <a:r>
              <a:rPr lang="en-AU" sz="900" b="1" dirty="0">
                <a:latin typeface="Montserrat" pitchFamily="2" charset="77"/>
                <a:ea typeface="Montserrat Medium"/>
                <a:cs typeface="Montserrat Medium"/>
                <a:sym typeface="Montserrat Medium"/>
              </a:rPr>
              <a:t>The 2032 catalyst </a:t>
            </a:r>
            <a:r>
              <a:rPr lang="en-AU" sz="900" dirty="0">
                <a:latin typeface="Montserrat" pitchFamily="2" charset="77"/>
                <a:ea typeface="Montserrat Medium"/>
                <a:cs typeface="Montserrat Medium"/>
                <a:sym typeface="Montserrat Medium"/>
              </a:rPr>
              <a:t>– Brisbane is hosting the largest sporting event on earth. AAM infrastructure built for the Olympics becomes permanent public transport legacy. </a:t>
            </a:r>
          </a:p>
          <a:p>
            <a:pPr marL="228600" indent="-228600">
              <a:spcAft>
                <a:spcPts val="600"/>
              </a:spcAft>
              <a:buSzPts val="990"/>
              <a:buFont typeface="+mj-lt"/>
              <a:buAutoNum type="arabicPeriod"/>
            </a:pPr>
            <a:r>
              <a:rPr lang="en-AU" sz="900" b="1" dirty="0">
                <a:latin typeface="Montserrat" pitchFamily="2" charset="77"/>
                <a:ea typeface="Montserrat Medium"/>
                <a:cs typeface="Montserrat Medium"/>
                <a:sym typeface="Montserrat Medium"/>
              </a:rPr>
              <a:t>Strategic partnerships </a:t>
            </a:r>
            <a:r>
              <a:rPr lang="en-AU" sz="900" dirty="0">
                <a:latin typeface="Montserrat" pitchFamily="2" charset="77"/>
                <a:ea typeface="Montserrat Medium"/>
                <a:cs typeface="Montserrat Medium"/>
                <a:sym typeface="Montserrat Medium"/>
              </a:rPr>
              <a:t>– Eve Air Mobility (50 eVTOL aircraft on order), Skyports Infrastructure (vertiport development).</a:t>
            </a:r>
          </a:p>
        </p:txBody>
      </p:sp>
      <p:grpSp>
        <p:nvGrpSpPr>
          <p:cNvPr id="15" name="Group 14">
            <a:extLst>
              <a:ext uri="{FF2B5EF4-FFF2-40B4-BE49-F238E27FC236}">
                <a16:creationId xmlns:a16="http://schemas.microsoft.com/office/drawing/2014/main" id="{43954129-57C3-6836-1F60-C3DF6CE65863}"/>
              </a:ext>
            </a:extLst>
          </p:cNvPr>
          <p:cNvGrpSpPr/>
          <p:nvPr/>
        </p:nvGrpSpPr>
        <p:grpSpPr>
          <a:xfrm>
            <a:off x="2530378" y="2061066"/>
            <a:ext cx="1582800" cy="2299321"/>
            <a:chOff x="2538637" y="2380128"/>
            <a:chExt cx="1582800" cy="2299321"/>
          </a:xfrm>
        </p:grpSpPr>
        <p:sp>
          <p:nvSpPr>
            <p:cNvPr id="11" name="Google Shape;82;p14">
              <a:extLst>
                <a:ext uri="{FF2B5EF4-FFF2-40B4-BE49-F238E27FC236}">
                  <a16:creationId xmlns:a16="http://schemas.microsoft.com/office/drawing/2014/main" id="{06FC9DF2-78F4-F44A-84C3-06F05132F5FE}"/>
                </a:ext>
              </a:extLst>
            </p:cNvPr>
            <p:cNvSpPr/>
            <p:nvPr/>
          </p:nvSpPr>
          <p:spPr>
            <a:xfrm>
              <a:off x="2538637" y="2380128"/>
              <a:ext cx="1582800" cy="2299321"/>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12" name="Google Shape;83;p14">
              <a:extLst>
                <a:ext uri="{FF2B5EF4-FFF2-40B4-BE49-F238E27FC236}">
                  <a16:creationId xmlns:a16="http://schemas.microsoft.com/office/drawing/2014/main" id="{037F6226-3A8A-2434-2F39-320B4E72A789}"/>
                </a:ext>
              </a:extLst>
            </p:cNvPr>
            <p:cNvPicPr preferRelativeResize="0"/>
            <p:nvPr/>
          </p:nvPicPr>
          <p:blipFill>
            <a:blip r:embed="rId4">
              <a:alphaModFix/>
            </a:blip>
            <a:stretch>
              <a:fillRect/>
            </a:stretch>
          </p:blipFill>
          <p:spPr>
            <a:xfrm>
              <a:off x="2696115" y="2575729"/>
              <a:ext cx="1267845" cy="1267867"/>
            </a:xfrm>
            <a:prstGeom prst="rect">
              <a:avLst/>
            </a:prstGeom>
            <a:noFill/>
            <a:ln>
              <a:noFill/>
            </a:ln>
          </p:spPr>
        </p:pic>
        <p:sp>
          <p:nvSpPr>
            <p:cNvPr id="14" name="Google Shape;85;p14">
              <a:extLst>
                <a:ext uri="{FF2B5EF4-FFF2-40B4-BE49-F238E27FC236}">
                  <a16:creationId xmlns:a16="http://schemas.microsoft.com/office/drawing/2014/main" id="{8B9970B8-8360-3421-6A7D-F56A4CE21300}"/>
                </a:ext>
              </a:extLst>
            </p:cNvPr>
            <p:cNvSpPr txBox="1"/>
            <p:nvPr/>
          </p:nvSpPr>
          <p:spPr>
            <a:xfrm>
              <a:off x="2601937" y="3922650"/>
              <a:ext cx="14562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1100" dirty="0">
                  <a:solidFill>
                    <a:schemeClr val="dk1"/>
                  </a:solidFill>
                  <a:latin typeface="Montserrat Medium"/>
                  <a:ea typeface="Montserrat Medium"/>
                  <a:cs typeface="Montserrat Medium"/>
                  <a:sym typeface="Montserrat Medium"/>
                </a:rPr>
                <a:t>Urban and Regional Air Mobility Operator</a:t>
              </a:r>
              <a:endParaRPr sz="1100" dirty="0">
                <a:solidFill>
                  <a:schemeClr val="dk1"/>
                </a:solidFill>
                <a:latin typeface="Montserrat Medium"/>
                <a:ea typeface="Montserrat Medium"/>
                <a:cs typeface="Montserrat Medium"/>
                <a:sym typeface="Montserrat Medium"/>
              </a:endParaRPr>
            </a:p>
          </p:txBody>
        </p:sp>
      </p:grpSp>
      <p:sp>
        <p:nvSpPr>
          <p:cNvPr id="17" name="Google Shape;82;p14">
            <a:extLst>
              <a:ext uri="{FF2B5EF4-FFF2-40B4-BE49-F238E27FC236}">
                <a16:creationId xmlns:a16="http://schemas.microsoft.com/office/drawing/2014/main" id="{579DF6C8-E419-96F2-51B0-AEAB033E5BEE}"/>
              </a:ext>
            </a:extLst>
          </p:cNvPr>
          <p:cNvSpPr/>
          <p:nvPr/>
        </p:nvSpPr>
        <p:spPr>
          <a:xfrm>
            <a:off x="719348" y="2061066"/>
            <a:ext cx="1582800" cy="2299321"/>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 name="Google Shape;85;p14">
            <a:extLst>
              <a:ext uri="{FF2B5EF4-FFF2-40B4-BE49-F238E27FC236}">
                <a16:creationId xmlns:a16="http://schemas.microsoft.com/office/drawing/2014/main" id="{36060D0F-2E01-1447-C74A-CC2F2769B95A}"/>
              </a:ext>
            </a:extLst>
          </p:cNvPr>
          <p:cNvSpPr txBox="1"/>
          <p:nvPr/>
        </p:nvSpPr>
        <p:spPr>
          <a:xfrm>
            <a:off x="782648" y="3700610"/>
            <a:ext cx="14562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1100" dirty="0">
                <a:solidFill>
                  <a:schemeClr val="dk1"/>
                </a:solidFill>
                <a:latin typeface="Montserrat Medium"/>
                <a:ea typeface="Montserrat Medium"/>
                <a:cs typeface="Montserrat Medium"/>
                <a:sym typeface="Montserrat Medium"/>
              </a:rPr>
              <a:t>Infrastructure holder</a:t>
            </a:r>
          </a:p>
        </p:txBody>
      </p:sp>
      <p:sp>
        <p:nvSpPr>
          <p:cNvPr id="21" name="Oval 20">
            <a:extLst>
              <a:ext uri="{FF2B5EF4-FFF2-40B4-BE49-F238E27FC236}">
                <a16:creationId xmlns:a16="http://schemas.microsoft.com/office/drawing/2014/main" id="{5FBE8EC2-AF9D-AC02-8848-77090D1C7378}"/>
              </a:ext>
            </a:extLst>
          </p:cNvPr>
          <p:cNvSpPr/>
          <p:nvPr/>
        </p:nvSpPr>
        <p:spPr>
          <a:xfrm>
            <a:off x="905006" y="2275266"/>
            <a:ext cx="1267867" cy="1267867"/>
          </a:xfrm>
          <a:prstGeom prst="ellipse">
            <a:avLst/>
          </a:prstGeom>
          <a:solidFill>
            <a:schemeClr val="bg1">
              <a:alpha val="50315"/>
            </a:schemeClr>
          </a:solidFill>
          <a:ln>
            <a:solidFill>
              <a:schemeClr val="tx1">
                <a:alpha val="50287"/>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Google Shape;85;p14">
            <a:extLst>
              <a:ext uri="{FF2B5EF4-FFF2-40B4-BE49-F238E27FC236}">
                <a16:creationId xmlns:a16="http://schemas.microsoft.com/office/drawing/2014/main" id="{2FCE754F-F0EF-1876-232A-1A9E0F3D2489}"/>
              </a:ext>
            </a:extLst>
          </p:cNvPr>
          <p:cNvSpPr txBox="1"/>
          <p:nvPr/>
        </p:nvSpPr>
        <p:spPr>
          <a:xfrm>
            <a:off x="918515" y="2496719"/>
            <a:ext cx="1268831" cy="8249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dirty="0">
                <a:solidFill>
                  <a:schemeClr val="dk1"/>
                </a:solidFill>
                <a:latin typeface="Montserrat Medium"/>
                <a:ea typeface="Montserrat Medium"/>
                <a:cs typeface="Montserrat Medium"/>
                <a:sym typeface="Montserrat Medium"/>
              </a:rPr>
              <a:t>Sydney Aviation Holdings</a:t>
            </a:r>
          </a:p>
        </p:txBody>
      </p:sp>
      <p:cxnSp>
        <p:nvCxnSpPr>
          <p:cNvPr id="2" name="Google Shape;109;p15">
            <a:extLst>
              <a:ext uri="{FF2B5EF4-FFF2-40B4-BE49-F238E27FC236}">
                <a16:creationId xmlns:a16="http://schemas.microsoft.com/office/drawing/2014/main" id="{118A0E95-7C2A-15E4-CBED-3B77FF9785D5}"/>
              </a:ext>
            </a:extLst>
          </p:cNvPr>
          <p:cNvCxnSpPr/>
          <p:nvPr/>
        </p:nvCxnSpPr>
        <p:spPr>
          <a:xfrm>
            <a:off x="305300" y="464050"/>
            <a:ext cx="85281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327716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3"/>
        <p:cNvGrpSpPr/>
        <p:nvPr/>
      </p:nvGrpSpPr>
      <p:grpSpPr>
        <a:xfrm>
          <a:off x="0" y="0"/>
          <a:ext cx="0" cy="0"/>
          <a:chOff x="0" y="0"/>
          <a:chExt cx="0" cy="0"/>
        </a:xfrm>
      </p:grpSpPr>
      <p:pic>
        <p:nvPicPr>
          <p:cNvPr id="3" name="Picture 2">
            <a:extLst>
              <a:ext uri="{FF2B5EF4-FFF2-40B4-BE49-F238E27FC236}">
                <a16:creationId xmlns:a16="http://schemas.microsoft.com/office/drawing/2014/main" id="{BDDF0319-67B1-2C0C-BF73-7EB867AA0797}"/>
              </a:ext>
            </a:extLst>
          </p:cNvPr>
          <p:cNvPicPr>
            <a:picLocks noChangeAspect="1"/>
          </p:cNvPicPr>
          <p:nvPr/>
        </p:nvPicPr>
        <p:blipFill>
          <a:blip r:embed="rId3"/>
          <a:srcRect l="-3937" t="35915" r="3937" b="30249"/>
          <a:stretch>
            <a:fillRect/>
          </a:stretch>
        </p:blipFill>
        <p:spPr>
          <a:xfrm>
            <a:off x="-365199" y="-9992"/>
            <a:ext cx="9502375" cy="2143410"/>
          </a:xfrm>
          <a:prstGeom prst="rect">
            <a:avLst/>
          </a:prstGeom>
        </p:spPr>
      </p:pic>
      <p:sp>
        <p:nvSpPr>
          <p:cNvPr id="95" name="Google Shape;95;p15"/>
          <p:cNvSpPr/>
          <p:nvPr/>
        </p:nvSpPr>
        <p:spPr>
          <a:xfrm>
            <a:off x="3" y="-20472"/>
            <a:ext cx="9144000" cy="2181460"/>
          </a:xfrm>
          <a:prstGeom prst="rect">
            <a:avLst/>
          </a:prstGeom>
          <a:solidFill>
            <a:srgbClr val="212121">
              <a:alpha val="6000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6" name="Google Shape;96;p15"/>
          <p:cNvPicPr preferRelativeResize="0"/>
          <p:nvPr/>
        </p:nvPicPr>
        <p:blipFill>
          <a:blip r:embed="rId4"/>
          <a:srcRect t="23693" b="40697"/>
          <a:stretch/>
        </p:blipFill>
        <p:spPr>
          <a:xfrm>
            <a:off x="0" y="3311925"/>
            <a:ext cx="9144003" cy="1831575"/>
          </a:xfrm>
          <a:prstGeom prst="rect">
            <a:avLst/>
          </a:prstGeom>
          <a:noFill/>
          <a:ln>
            <a:noFill/>
          </a:ln>
        </p:spPr>
      </p:pic>
      <p:sp>
        <p:nvSpPr>
          <p:cNvPr id="97" name="Google Shape;97;p15"/>
          <p:cNvSpPr txBox="1"/>
          <p:nvPr/>
        </p:nvSpPr>
        <p:spPr>
          <a:xfrm>
            <a:off x="287338" y="2709342"/>
            <a:ext cx="1800000" cy="461635"/>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AU" sz="1000" b="0" i="0" u="none" strike="noStrike" kern="0" cap="none" spc="0" normalizeH="0" baseline="0" noProof="0" dirty="0">
                <a:ln>
                  <a:noFill/>
                </a:ln>
                <a:solidFill>
                  <a:srgbClr val="FFFFFF"/>
                </a:solidFill>
                <a:effectLst/>
                <a:uLnTx/>
                <a:uFillTx/>
                <a:latin typeface="Montserrat"/>
                <a:ea typeface="Montserrat"/>
                <a:cs typeface="Montserrat"/>
                <a:sym typeface="Montserrat"/>
              </a:rPr>
              <a:t>Launch operations using existing certified aircraft</a:t>
            </a:r>
          </a:p>
        </p:txBody>
      </p:sp>
      <p:sp>
        <p:nvSpPr>
          <p:cNvPr id="98" name="Google Shape;98;p15"/>
          <p:cNvSpPr txBox="1"/>
          <p:nvPr/>
        </p:nvSpPr>
        <p:spPr>
          <a:xfrm>
            <a:off x="2238744" y="2709342"/>
            <a:ext cx="2160000" cy="461635"/>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AU" sz="1000" b="0" i="0" u="none" strike="noStrike" kern="0" cap="none" spc="0" normalizeH="0" baseline="0" noProof="0" dirty="0">
                <a:ln>
                  <a:noFill/>
                </a:ln>
                <a:solidFill>
                  <a:srgbClr val="FFFFFF"/>
                </a:solidFill>
                <a:effectLst/>
                <a:uLnTx/>
                <a:uFillTx/>
                <a:latin typeface="Montserrat"/>
                <a:ea typeface="Montserrat"/>
                <a:cs typeface="Montserrat"/>
                <a:sym typeface="Montserrat"/>
              </a:rPr>
              <a:t>Introduce eVTOLs for early urban network operations</a:t>
            </a:r>
          </a:p>
        </p:txBody>
      </p:sp>
      <p:sp>
        <p:nvSpPr>
          <p:cNvPr id="99" name="Google Shape;99;p15"/>
          <p:cNvSpPr txBox="1"/>
          <p:nvPr/>
        </p:nvSpPr>
        <p:spPr>
          <a:xfrm>
            <a:off x="4842987" y="2709342"/>
            <a:ext cx="2160000" cy="45572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AU" sz="1000" b="0" i="0" u="none" strike="noStrike" kern="0" cap="none" spc="0" normalizeH="0" baseline="0" noProof="0" dirty="0">
                <a:ln>
                  <a:noFill/>
                </a:ln>
                <a:solidFill>
                  <a:srgbClr val="FFFFFF"/>
                </a:solidFill>
                <a:effectLst/>
                <a:uLnTx/>
                <a:uFillTx/>
                <a:latin typeface="Montserrat"/>
                <a:ea typeface="Montserrat"/>
                <a:cs typeface="Montserrat"/>
                <a:sym typeface="Montserrat"/>
              </a:rPr>
              <a:t>Introduce </a:t>
            </a:r>
            <a:r>
              <a:rPr kumimoji="0" lang="en-AU" sz="1000" b="0" i="0" u="none" strike="noStrike" kern="0" cap="none" spc="0" normalizeH="0" baseline="0" noProof="0" dirty="0" err="1">
                <a:ln>
                  <a:noFill/>
                </a:ln>
                <a:solidFill>
                  <a:srgbClr val="FFFFFF"/>
                </a:solidFill>
                <a:effectLst/>
                <a:uLnTx/>
                <a:uFillTx/>
                <a:latin typeface="Montserrat"/>
                <a:ea typeface="Montserrat"/>
                <a:cs typeface="Montserrat"/>
                <a:sym typeface="Montserrat"/>
              </a:rPr>
              <a:t>eCTOL</a:t>
            </a:r>
            <a:r>
              <a:rPr kumimoji="0" lang="en-AU" sz="1000" b="0" i="0" u="none" strike="noStrike" kern="0" cap="none" spc="0" normalizeH="0" baseline="0" noProof="0" dirty="0">
                <a:ln>
                  <a:noFill/>
                </a:ln>
                <a:solidFill>
                  <a:srgbClr val="FFFFFF"/>
                </a:solidFill>
                <a:effectLst/>
                <a:uLnTx/>
                <a:uFillTx/>
                <a:latin typeface="Montserrat"/>
                <a:ea typeface="Montserrat"/>
                <a:cs typeface="Montserrat"/>
                <a:sym typeface="Montserrat"/>
              </a:rPr>
              <a:t> electric fixed-wing aircraft</a:t>
            </a:r>
            <a:endParaRPr kumimoji="0" sz="10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100" name="Google Shape;100;p15"/>
          <p:cNvSpPr txBox="1"/>
          <p:nvPr/>
        </p:nvSpPr>
        <p:spPr>
          <a:xfrm>
            <a:off x="501538" y="2335408"/>
            <a:ext cx="1371600" cy="293700"/>
          </a:xfrm>
          <a:prstGeom prst="rect">
            <a:avLst/>
          </a:prstGeom>
          <a:noFill/>
          <a:ln>
            <a:noFill/>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100" b="0" i="0" u="none" strike="noStrike" kern="0" cap="none" spc="0" normalizeH="0" baseline="0" noProof="0" dirty="0">
                <a:ln>
                  <a:noFill/>
                </a:ln>
                <a:solidFill>
                  <a:srgbClr val="8682FF"/>
                </a:solidFill>
                <a:effectLst/>
                <a:uLnTx/>
                <a:uFillTx/>
                <a:latin typeface="Montserrat Medium"/>
                <a:ea typeface="Montserrat Medium"/>
                <a:cs typeface="Montserrat Medium"/>
                <a:sym typeface="Montserrat Medium"/>
              </a:rPr>
              <a:t>2026</a:t>
            </a:r>
            <a:endParaRPr kumimoji="0" sz="3100" b="0" i="0" u="none" strike="noStrike" kern="0" cap="none" spc="0" normalizeH="0" baseline="0" noProof="0" dirty="0">
              <a:ln>
                <a:noFill/>
              </a:ln>
              <a:solidFill>
                <a:srgbClr val="8682FF"/>
              </a:solidFill>
              <a:effectLst/>
              <a:uLnTx/>
              <a:uFillTx/>
              <a:latin typeface="Montserrat Medium"/>
              <a:ea typeface="Montserrat Medium"/>
              <a:cs typeface="Montserrat Medium"/>
              <a:sym typeface="Montserrat Medium"/>
            </a:endParaRPr>
          </a:p>
        </p:txBody>
      </p:sp>
      <p:sp>
        <p:nvSpPr>
          <p:cNvPr id="101" name="Google Shape;101;p15"/>
          <p:cNvSpPr txBox="1"/>
          <p:nvPr/>
        </p:nvSpPr>
        <p:spPr>
          <a:xfrm>
            <a:off x="2632944" y="2335408"/>
            <a:ext cx="1371600" cy="293700"/>
          </a:xfrm>
          <a:prstGeom prst="rect">
            <a:avLst/>
          </a:prstGeom>
          <a:noFill/>
          <a:ln>
            <a:noFill/>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100" b="0" i="0" u="none" strike="noStrike" kern="0" cap="none" spc="0" normalizeH="0" baseline="0" noProof="0" dirty="0">
                <a:ln>
                  <a:noFill/>
                </a:ln>
                <a:solidFill>
                  <a:srgbClr val="3BF5AA"/>
                </a:solidFill>
                <a:effectLst/>
                <a:uLnTx/>
                <a:uFillTx/>
                <a:latin typeface="Montserrat Medium"/>
                <a:ea typeface="Montserrat Medium"/>
                <a:cs typeface="Montserrat Medium"/>
                <a:sym typeface="Montserrat Medium"/>
              </a:rPr>
              <a:t>2028</a:t>
            </a:r>
            <a:endParaRPr kumimoji="0" sz="3100" b="0" i="0" u="none" strike="noStrike" kern="0" cap="none" spc="0" normalizeH="0" baseline="0" noProof="0" dirty="0">
              <a:ln>
                <a:noFill/>
              </a:ln>
              <a:solidFill>
                <a:srgbClr val="3BF5AA"/>
              </a:solidFill>
              <a:effectLst/>
              <a:uLnTx/>
              <a:uFillTx/>
              <a:latin typeface="Montserrat Medium"/>
              <a:ea typeface="Montserrat Medium"/>
              <a:cs typeface="Montserrat Medium"/>
              <a:sym typeface="Montserrat Medium"/>
            </a:endParaRPr>
          </a:p>
        </p:txBody>
      </p:sp>
      <p:sp>
        <p:nvSpPr>
          <p:cNvPr id="102" name="Google Shape;102;p15"/>
          <p:cNvSpPr txBox="1"/>
          <p:nvPr/>
        </p:nvSpPr>
        <p:spPr>
          <a:xfrm>
            <a:off x="5237187" y="2335408"/>
            <a:ext cx="1371600" cy="293700"/>
          </a:xfrm>
          <a:prstGeom prst="rect">
            <a:avLst/>
          </a:prstGeom>
          <a:noFill/>
          <a:ln>
            <a:noFill/>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100" b="0" i="0" u="none" strike="noStrike" kern="0" cap="none" spc="0" normalizeH="0" baseline="0" noProof="0" dirty="0">
                <a:ln>
                  <a:noFill/>
                </a:ln>
                <a:solidFill>
                  <a:srgbClr val="83B0E4"/>
                </a:solidFill>
                <a:effectLst/>
                <a:uLnTx/>
                <a:uFillTx/>
                <a:latin typeface="Montserrat Medium"/>
                <a:ea typeface="Montserrat Medium"/>
                <a:cs typeface="Montserrat Medium"/>
                <a:sym typeface="Montserrat Medium"/>
              </a:rPr>
              <a:t>2029</a:t>
            </a:r>
            <a:endParaRPr kumimoji="0" sz="3100" b="0" i="0" u="none" strike="noStrike" kern="0" cap="none" spc="0" normalizeH="0" baseline="0" noProof="0" dirty="0">
              <a:ln>
                <a:noFill/>
              </a:ln>
              <a:solidFill>
                <a:srgbClr val="83B0E4"/>
              </a:solidFill>
              <a:effectLst/>
              <a:uLnTx/>
              <a:uFillTx/>
              <a:latin typeface="Montserrat Medium"/>
              <a:ea typeface="Montserrat Medium"/>
              <a:cs typeface="Montserrat Medium"/>
              <a:sym typeface="Montserrat Medium"/>
            </a:endParaRPr>
          </a:p>
        </p:txBody>
      </p:sp>
      <p:sp>
        <p:nvSpPr>
          <p:cNvPr id="103" name="Google Shape;103;p15"/>
          <p:cNvSpPr txBox="1">
            <a:spLocks noGrp="1"/>
          </p:cNvSpPr>
          <p:nvPr>
            <p:ph type="title"/>
          </p:nvPr>
        </p:nvSpPr>
        <p:spPr>
          <a:xfrm>
            <a:off x="311700" y="672387"/>
            <a:ext cx="6572576" cy="1230349"/>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AU" sz="2020" dirty="0">
                <a:latin typeface="Montserrat Medium"/>
                <a:ea typeface="Montserrat Medium"/>
                <a:cs typeface="Montserrat Medium"/>
                <a:sym typeface="Montserrat Medium"/>
              </a:rPr>
              <a:t>A phased pathway to scalable air mobility:</a:t>
            </a:r>
            <a:br>
              <a:rPr lang="en-AU" sz="2020" dirty="0">
                <a:latin typeface="Montserrat Medium"/>
                <a:ea typeface="Montserrat Medium"/>
                <a:cs typeface="Montserrat Medium"/>
                <a:sym typeface="Montserrat Medium"/>
              </a:rPr>
            </a:br>
            <a:r>
              <a:rPr lang="en-AU" sz="1400" dirty="0">
                <a:latin typeface="Montserrat Medium"/>
                <a:ea typeface="Montserrat Medium"/>
                <a:cs typeface="Montserrat Medium"/>
                <a:sym typeface="Montserrat Medium"/>
              </a:rPr>
              <a:t>Alt Air is launching a staged, commercially viable pathway to electrified regional and urban air mobility — starting with proven operations and transitioning to next-generation aircraft as they become available.</a:t>
            </a:r>
            <a:br>
              <a:rPr lang="en-AU" sz="1400" dirty="0">
                <a:latin typeface="Montserrat Medium"/>
                <a:ea typeface="Montserrat Medium"/>
                <a:cs typeface="Montserrat Medium"/>
                <a:sym typeface="Montserrat Medium"/>
              </a:rPr>
            </a:br>
            <a:endParaRPr lang="en-AU" sz="2020" dirty="0">
              <a:latin typeface="Montserrat Medium"/>
              <a:ea typeface="Montserrat Medium"/>
              <a:cs typeface="Montserrat Medium"/>
              <a:sym typeface="Montserrat Medium"/>
            </a:endParaRPr>
          </a:p>
        </p:txBody>
      </p:sp>
      <p:cxnSp>
        <p:nvCxnSpPr>
          <p:cNvPr id="104" name="Google Shape;104;p15"/>
          <p:cNvCxnSpPr>
            <a:stCxn id="100" idx="3"/>
            <a:endCxn id="101" idx="1"/>
          </p:cNvCxnSpPr>
          <p:nvPr/>
        </p:nvCxnSpPr>
        <p:spPr>
          <a:xfrm>
            <a:off x="1873138" y="2482258"/>
            <a:ext cx="759806" cy="0"/>
          </a:xfrm>
          <a:prstGeom prst="straightConnector1">
            <a:avLst/>
          </a:prstGeom>
          <a:noFill/>
          <a:ln w="9525" cap="flat" cmpd="sng">
            <a:solidFill>
              <a:schemeClr val="dk2"/>
            </a:solidFill>
            <a:prstDash val="solid"/>
            <a:round/>
            <a:headEnd type="none" w="med" len="med"/>
            <a:tailEnd type="none" w="med" len="med"/>
          </a:ln>
        </p:spPr>
      </p:cxnSp>
      <p:cxnSp>
        <p:nvCxnSpPr>
          <p:cNvPr id="105" name="Google Shape;105;p15"/>
          <p:cNvCxnSpPr>
            <a:stCxn id="101" idx="3"/>
            <a:endCxn id="102" idx="1"/>
          </p:cNvCxnSpPr>
          <p:nvPr/>
        </p:nvCxnSpPr>
        <p:spPr>
          <a:xfrm>
            <a:off x="4004544" y="2482258"/>
            <a:ext cx="1232643" cy="0"/>
          </a:xfrm>
          <a:prstGeom prst="straightConnector1">
            <a:avLst/>
          </a:prstGeom>
          <a:noFill/>
          <a:ln w="9525" cap="flat" cmpd="sng">
            <a:solidFill>
              <a:schemeClr val="dk2"/>
            </a:solidFill>
            <a:prstDash val="solid"/>
            <a:round/>
            <a:headEnd type="none" w="med" len="med"/>
            <a:tailEnd type="none" w="med" len="med"/>
          </a:ln>
        </p:spPr>
      </p:cxnSp>
      <p:sp>
        <p:nvSpPr>
          <p:cNvPr id="106" name="Google Shape;106;p15"/>
          <p:cNvSpPr/>
          <p:nvPr/>
        </p:nvSpPr>
        <p:spPr>
          <a:xfrm>
            <a:off x="0" y="3312000"/>
            <a:ext cx="9144000" cy="1831500"/>
          </a:xfrm>
          <a:prstGeom prst="rect">
            <a:avLst/>
          </a:prstGeom>
          <a:solidFill>
            <a:srgbClr val="212121">
              <a:alpha val="5000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7" name="Google Shape;107;p15"/>
          <p:cNvSpPr txBox="1">
            <a:spLocks noGrp="1"/>
          </p:cNvSpPr>
          <p:nvPr>
            <p:ph type="sldNum" idx="12"/>
          </p:nvPr>
        </p:nvSpPr>
        <p:spPr>
          <a:xfrm>
            <a:off x="8283600" y="252295"/>
            <a:ext cx="548700" cy="136800"/>
          </a:xfrm>
          <a:prstGeom prst="rect">
            <a:avLst/>
          </a:prstGeom>
        </p:spPr>
        <p:txBody>
          <a:bodyPr spcFirstLastPara="1" wrap="square" lIns="0" tIns="0" rIns="0" bIns="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FFFFFF"/>
                </a:solidFill>
                <a:effectLst/>
                <a:uLnTx/>
                <a:uFillTx/>
                <a:latin typeface="Montserrat"/>
                <a:ea typeface="Montserrat"/>
                <a:cs typeface="Montserrat"/>
                <a:sym typeface="Montserra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7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pic>
        <p:nvPicPr>
          <p:cNvPr id="108" name="Google Shape;108;p15"/>
          <p:cNvPicPr preferRelativeResize="0"/>
          <p:nvPr/>
        </p:nvPicPr>
        <p:blipFill>
          <a:blip r:embed="rId5">
            <a:alphaModFix/>
          </a:blip>
          <a:stretch>
            <a:fillRect/>
          </a:stretch>
        </p:blipFill>
        <p:spPr>
          <a:xfrm>
            <a:off x="311700" y="252300"/>
            <a:ext cx="489600" cy="136850"/>
          </a:xfrm>
          <a:prstGeom prst="rect">
            <a:avLst/>
          </a:prstGeom>
          <a:noFill/>
          <a:ln>
            <a:noFill/>
          </a:ln>
        </p:spPr>
      </p:pic>
      <p:cxnSp>
        <p:nvCxnSpPr>
          <p:cNvPr id="109" name="Google Shape;109;p15"/>
          <p:cNvCxnSpPr/>
          <p:nvPr/>
        </p:nvCxnSpPr>
        <p:spPr>
          <a:xfrm>
            <a:off x="305300" y="464050"/>
            <a:ext cx="8528100" cy="0"/>
          </a:xfrm>
          <a:prstGeom prst="straightConnector1">
            <a:avLst/>
          </a:prstGeom>
          <a:noFill/>
          <a:ln w="9525" cap="flat" cmpd="sng">
            <a:solidFill>
              <a:schemeClr val="dk1"/>
            </a:solidFill>
            <a:prstDash val="solid"/>
            <a:round/>
            <a:headEnd type="none" w="med" len="med"/>
            <a:tailEnd type="none" w="med" len="med"/>
          </a:ln>
        </p:spPr>
      </p:cxnSp>
      <p:sp>
        <p:nvSpPr>
          <p:cNvPr id="9" name="Google Shape;99;p15">
            <a:extLst>
              <a:ext uri="{FF2B5EF4-FFF2-40B4-BE49-F238E27FC236}">
                <a16:creationId xmlns:a16="http://schemas.microsoft.com/office/drawing/2014/main" id="{5CB8E252-C670-8CE8-436A-AC93C0D6EF8C}"/>
              </a:ext>
            </a:extLst>
          </p:cNvPr>
          <p:cNvSpPr txBox="1"/>
          <p:nvPr/>
        </p:nvSpPr>
        <p:spPr>
          <a:xfrm>
            <a:off x="7379757" y="2709342"/>
            <a:ext cx="1475999" cy="45572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AU" sz="1000" b="0" i="0" u="none" strike="noStrike" kern="0" cap="none" spc="0" normalizeH="0" baseline="0" noProof="0" dirty="0">
                <a:ln>
                  <a:noFill/>
                </a:ln>
                <a:solidFill>
                  <a:srgbClr val="FFFFFF"/>
                </a:solidFill>
                <a:effectLst/>
                <a:uLnTx/>
                <a:uFillTx/>
                <a:latin typeface="Montserrat"/>
                <a:ea typeface="Montserrat"/>
                <a:cs typeface="Montserrat"/>
                <a:sym typeface="Montserrat"/>
              </a:rPr>
              <a:t>Full SEQ Olympic network operational</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lang="en-AU" sz="10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10" name="Google Shape;102;p15">
            <a:extLst>
              <a:ext uri="{FF2B5EF4-FFF2-40B4-BE49-F238E27FC236}">
                <a16:creationId xmlns:a16="http://schemas.microsoft.com/office/drawing/2014/main" id="{4A7E13AD-1FD1-B645-ACB8-0697CF21309B}"/>
              </a:ext>
            </a:extLst>
          </p:cNvPr>
          <p:cNvSpPr txBox="1"/>
          <p:nvPr/>
        </p:nvSpPr>
        <p:spPr>
          <a:xfrm>
            <a:off x="7431956" y="2335408"/>
            <a:ext cx="1371600" cy="293700"/>
          </a:xfrm>
          <a:prstGeom prst="rect">
            <a:avLst/>
          </a:prstGeom>
          <a:noFill/>
          <a:ln>
            <a:noFill/>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100" b="0" i="0" u="none" strike="noStrike" kern="0" cap="none" spc="0" normalizeH="0" baseline="0" noProof="0" dirty="0">
                <a:ln>
                  <a:noFill/>
                </a:ln>
                <a:solidFill>
                  <a:srgbClr val="FFD966"/>
                </a:solidFill>
                <a:effectLst/>
                <a:uLnTx/>
                <a:uFillTx/>
                <a:latin typeface="Montserrat Medium"/>
                <a:ea typeface="Montserrat Medium"/>
                <a:cs typeface="Montserrat Medium"/>
                <a:sym typeface="Montserrat Medium"/>
              </a:rPr>
              <a:t>2032</a:t>
            </a:r>
            <a:endParaRPr kumimoji="0" sz="3100" b="0" i="0" u="none" strike="noStrike" kern="0" cap="none" spc="0" normalizeH="0" baseline="0" noProof="0" dirty="0">
              <a:ln>
                <a:noFill/>
              </a:ln>
              <a:solidFill>
                <a:srgbClr val="FFD966"/>
              </a:solidFill>
              <a:effectLst/>
              <a:uLnTx/>
              <a:uFillTx/>
              <a:latin typeface="Montserrat Medium"/>
              <a:ea typeface="Montserrat Medium"/>
              <a:cs typeface="Montserrat Medium"/>
              <a:sym typeface="Montserrat Medium"/>
            </a:endParaRPr>
          </a:p>
        </p:txBody>
      </p:sp>
      <p:cxnSp>
        <p:nvCxnSpPr>
          <p:cNvPr id="11" name="Google Shape;105;p15">
            <a:extLst>
              <a:ext uri="{FF2B5EF4-FFF2-40B4-BE49-F238E27FC236}">
                <a16:creationId xmlns:a16="http://schemas.microsoft.com/office/drawing/2014/main" id="{0B961E6D-5689-1ABA-9DF8-4ABF57062362}"/>
              </a:ext>
            </a:extLst>
          </p:cNvPr>
          <p:cNvCxnSpPr>
            <a:cxnSpLocks/>
            <a:stCxn id="102" idx="3"/>
            <a:endCxn id="10" idx="1"/>
          </p:cNvCxnSpPr>
          <p:nvPr/>
        </p:nvCxnSpPr>
        <p:spPr>
          <a:xfrm>
            <a:off x="6608787" y="2482258"/>
            <a:ext cx="823169"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2"/>
          <p:cNvSpPr/>
          <p:nvPr/>
        </p:nvSpPr>
        <p:spPr>
          <a:xfrm>
            <a:off x="411480" y="3872410"/>
            <a:ext cx="5760720" cy="420624"/>
          </a:xfrm>
          <a:prstGeom prst="rect">
            <a:avLst/>
          </a:prstGeom>
          <a:solidFill>
            <a:srgbClr val="141414"/>
          </a:solidFill>
          <a:ln w="12700">
            <a:solidFill>
              <a:srgbClr val="2A2A2A"/>
            </a:solidFill>
            <a:prstDash val="solid"/>
          </a:ln>
        </p:spPr>
        <p:txBody>
          <a:bodyPr/>
          <a:lstStyle/>
          <a:p>
            <a:endParaRPr lang="en-AU"/>
          </a:p>
        </p:txBody>
      </p:sp>
      <p:sp>
        <p:nvSpPr>
          <p:cNvPr id="30" name="Shape 28"/>
          <p:cNvSpPr/>
          <p:nvPr/>
        </p:nvSpPr>
        <p:spPr>
          <a:xfrm>
            <a:off x="411480" y="3438144"/>
            <a:ext cx="5760720" cy="420624"/>
          </a:xfrm>
          <a:prstGeom prst="rect">
            <a:avLst/>
          </a:prstGeom>
          <a:solidFill>
            <a:srgbClr val="1A1A1A"/>
          </a:solidFill>
          <a:ln w="12700">
            <a:solidFill>
              <a:srgbClr val="2A2A2A"/>
            </a:solidFill>
            <a:prstDash val="solid"/>
          </a:ln>
        </p:spPr>
        <p:txBody>
          <a:bodyPr/>
          <a:lstStyle/>
          <a:p>
            <a:endParaRPr lang="en-AU"/>
          </a:p>
        </p:txBody>
      </p:sp>
      <p:sp>
        <p:nvSpPr>
          <p:cNvPr id="54" name="Shape 52"/>
          <p:cNvSpPr/>
          <p:nvPr/>
        </p:nvSpPr>
        <p:spPr>
          <a:xfrm>
            <a:off x="411480" y="4303579"/>
            <a:ext cx="5760720" cy="301752"/>
          </a:xfrm>
          <a:prstGeom prst="rect">
            <a:avLst/>
          </a:prstGeom>
          <a:solidFill>
            <a:srgbClr val="111111"/>
          </a:solidFill>
          <a:ln w="12700">
            <a:solidFill>
              <a:srgbClr val="2A2A2A"/>
            </a:solidFill>
            <a:prstDash val="solid"/>
          </a:ln>
        </p:spPr>
        <p:txBody>
          <a:bodyPr/>
          <a:lstStyle/>
          <a:p>
            <a:endParaRPr lang="en-AU"/>
          </a:p>
        </p:txBody>
      </p:sp>
      <p:sp>
        <p:nvSpPr>
          <p:cNvPr id="26" name="Shape 24"/>
          <p:cNvSpPr/>
          <p:nvPr/>
        </p:nvSpPr>
        <p:spPr>
          <a:xfrm>
            <a:off x="411480" y="3035513"/>
            <a:ext cx="5760720" cy="420624"/>
          </a:xfrm>
          <a:prstGeom prst="rect">
            <a:avLst/>
          </a:prstGeom>
          <a:solidFill>
            <a:srgbClr val="141414"/>
          </a:solidFill>
          <a:ln w="12700">
            <a:solidFill>
              <a:srgbClr val="2A2A2A"/>
            </a:solidFill>
            <a:prstDash val="solid"/>
          </a:ln>
        </p:spPr>
        <p:txBody>
          <a:bodyPr/>
          <a:lstStyle/>
          <a:p>
            <a:endParaRPr lang="en-AU"/>
          </a:p>
        </p:txBody>
      </p:sp>
      <p:sp>
        <p:nvSpPr>
          <p:cNvPr id="2" name="Text 0"/>
          <p:cNvSpPr/>
          <p:nvPr/>
        </p:nvSpPr>
        <p:spPr>
          <a:xfrm>
            <a:off x="464771" y="437918"/>
            <a:ext cx="8321040" cy="475488"/>
          </a:xfrm>
          <a:prstGeom prst="rect">
            <a:avLst/>
          </a:prstGeom>
          <a:noFill/>
          <a:ln/>
        </p:spPr>
        <p:txBody>
          <a:bodyPr wrap="square" lIns="0" tIns="0" rIns="0" bIns="0" rtlCol="0" anchor="ctr"/>
          <a:lstStyle/>
          <a:p>
            <a:pPr marL="0" indent="0">
              <a:buNone/>
            </a:pPr>
            <a:r>
              <a:rPr lang="en-US" sz="2000" dirty="0">
                <a:solidFill>
                  <a:schemeClr val="tx1"/>
                </a:solidFill>
                <a:latin typeface="Montserrat Medium"/>
                <a:sym typeface="Montserrat"/>
              </a:rPr>
              <a:t>AMPHIBIOUS AVIATION: THE ORIGINAL AAM</a:t>
            </a:r>
          </a:p>
        </p:txBody>
      </p:sp>
      <p:sp>
        <p:nvSpPr>
          <p:cNvPr id="4" name="Text 2"/>
          <p:cNvSpPr/>
          <p:nvPr/>
        </p:nvSpPr>
        <p:spPr>
          <a:xfrm>
            <a:off x="464771" y="848034"/>
            <a:ext cx="5394960" cy="219456"/>
          </a:xfrm>
          <a:prstGeom prst="rect">
            <a:avLst/>
          </a:prstGeom>
          <a:noFill/>
          <a:ln/>
        </p:spPr>
        <p:txBody>
          <a:bodyPr wrap="square" lIns="0" tIns="0" rIns="0" bIns="0" rtlCol="0" anchor="ctr"/>
          <a:lstStyle/>
          <a:p>
            <a:pPr marL="0" indent="0">
              <a:buNone/>
            </a:pPr>
            <a:r>
              <a:rPr lang="en-US" sz="900" b="1" kern="0" spc="200" dirty="0">
                <a:solidFill>
                  <a:schemeClr val="tx1"/>
                </a:solidFill>
                <a:latin typeface="Montserrat" panose="00000500000000000000" pitchFamily="2" charset="0"/>
                <a:ea typeface="Calibri" pitchFamily="34" charset="-122"/>
                <a:cs typeface="Calibri" pitchFamily="34" charset="-120"/>
              </a:rPr>
              <a:t>THE OPERATIONAL PARALLEL</a:t>
            </a:r>
            <a:endParaRPr lang="en-US" sz="900" b="1" dirty="0">
              <a:solidFill>
                <a:schemeClr val="tx1"/>
              </a:solidFill>
              <a:latin typeface="Montserrat" panose="00000500000000000000" pitchFamily="2" charset="0"/>
            </a:endParaRPr>
          </a:p>
        </p:txBody>
      </p:sp>
      <p:sp>
        <p:nvSpPr>
          <p:cNvPr id="5" name="Shape 3"/>
          <p:cNvSpPr/>
          <p:nvPr/>
        </p:nvSpPr>
        <p:spPr>
          <a:xfrm>
            <a:off x="425196" y="1078293"/>
            <a:ext cx="5760720" cy="292608"/>
          </a:xfrm>
          <a:prstGeom prst="rect">
            <a:avLst/>
          </a:prstGeom>
          <a:solidFill>
            <a:srgbClr val="0D0D0D"/>
          </a:solidFill>
          <a:ln w="12700">
            <a:solidFill>
              <a:srgbClr val="2A2A2A"/>
            </a:solidFill>
            <a:prstDash val="solid"/>
          </a:ln>
        </p:spPr>
        <p:txBody>
          <a:bodyPr/>
          <a:lstStyle/>
          <a:p>
            <a:endParaRPr lang="en-AU"/>
          </a:p>
        </p:txBody>
      </p:sp>
      <p:sp>
        <p:nvSpPr>
          <p:cNvPr id="6" name="Text 4"/>
          <p:cNvSpPr/>
          <p:nvPr/>
        </p:nvSpPr>
        <p:spPr>
          <a:xfrm>
            <a:off x="502920" y="1121652"/>
            <a:ext cx="1353312" cy="219456"/>
          </a:xfrm>
          <a:prstGeom prst="rect">
            <a:avLst/>
          </a:prstGeom>
          <a:noFill/>
          <a:ln/>
        </p:spPr>
        <p:txBody>
          <a:bodyPr wrap="square" lIns="0" tIns="0" rIns="0" bIns="0" rtlCol="0" anchor="ctr"/>
          <a:lstStyle/>
          <a:p>
            <a:pPr marL="0" indent="0">
              <a:buNone/>
            </a:pPr>
            <a:r>
              <a:rPr lang="en-US" sz="850" b="1" dirty="0">
                <a:solidFill>
                  <a:srgbClr val="00E5C8"/>
                </a:solidFill>
                <a:latin typeface="Montserrat" panose="00000500000000000000" pitchFamily="2" charset="0"/>
                <a:ea typeface="Calibri" pitchFamily="34" charset="-122"/>
                <a:cs typeface="Calibri" pitchFamily="34" charset="-120"/>
              </a:rPr>
              <a:t>CHALLENGE</a:t>
            </a:r>
            <a:endParaRPr lang="en-US" sz="850" dirty="0">
              <a:latin typeface="Montserrat" panose="00000500000000000000" pitchFamily="2" charset="0"/>
            </a:endParaRPr>
          </a:p>
        </p:txBody>
      </p:sp>
      <p:sp>
        <p:nvSpPr>
          <p:cNvPr id="7" name="Text 5"/>
          <p:cNvSpPr/>
          <p:nvPr/>
        </p:nvSpPr>
        <p:spPr>
          <a:xfrm>
            <a:off x="2011680" y="1125930"/>
            <a:ext cx="1673352" cy="219456"/>
          </a:xfrm>
          <a:prstGeom prst="rect">
            <a:avLst/>
          </a:prstGeom>
          <a:noFill/>
          <a:ln/>
        </p:spPr>
        <p:txBody>
          <a:bodyPr wrap="square" lIns="0" tIns="0" rIns="0" bIns="0" rtlCol="0" anchor="ctr"/>
          <a:lstStyle/>
          <a:p>
            <a:pPr marL="0" indent="0">
              <a:buNone/>
            </a:pPr>
            <a:r>
              <a:rPr lang="en-US" sz="850" b="1" dirty="0">
                <a:solidFill>
                  <a:srgbClr val="00E5C8"/>
                </a:solidFill>
                <a:latin typeface="Montserrat" panose="00000500000000000000" pitchFamily="2" charset="0"/>
                <a:ea typeface="Calibri" pitchFamily="34" charset="-122"/>
                <a:cs typeface="Calibri" pitchFamily="34" charset="-120"/>
              </a:rPr>
              <a:t>AMPHIBIOUS</a:t>
            </a:r>
            <a:endParaRPr lang="en-US" sz="850" dirty="0">
              <a:latin typeface="Montserrat" panose="00000500000000000000" pitchFamily="2" charset="0"/>
            </a:endParaRPr>
          </a:p>
        </p:txBody>
      </p:sp>
      <p:sp>
        <p:nvSpPr>
          <p:cNvPr id="8" name="Text 6"/>
          <p:cNvSpPr/>
          <p:nvPr/>
        </p:nvSpPr>
        <p:spPr>
          <a:xfrm>
            <a:off x="3840480" y="1133746"/>
            <a:ext cx="1901952" cy="219456"/>
          </a:xfrm>
          <a:prstGeom prst="rect">
            <a:avLst/>
          </a:prstGeom>
          <a:noFill/>
          <a:ln/>
        </p:spPr>
        <p:txBody>
          <a:bodyPr wrap="square" lIns="0" tIns="0" rIns="0" bIns="0" rtlCol="0" anchor="ctr"/>
          <a:lstStyle/>
          <a:p>
            <a:pPr marL="0" indent="0">
              <a:buNone/>
            </a:pPr>
            <a:r>
              <a:rPr lang="en-US" sz="850" b="1" dirty="0">
                <a:solidFill>
                  <a:srgbClr val="00E5C8"/>
                </a:solidFill>
                <a:latin typeface="Montserrat" panose="00000500000000000000" pitchFamily="2" charset="0"/>
                <a:ea typeface="Calibri" pitchFamily="34" charset="-122"/>
                <a:cs typeface="Calibri" pitchFamily="34" charset="-120"/>
              </a:rPr>
              <a:t>AAM / eVTOL</a:t>
            </a:r>
            <a:endParaRPr lang="en-US" sz="850" dirty="0">
              <a:latin typeface="Montserrat" panose="00000500000000000000" pitchFamily="2" charset="0"/>
            </a:endParaRPr>
          </a:p>
        </p:txBody>
      </p:sp>
      <p:sp>
        <p:nvSpPr>
          <p:cNvPr id="9" name="Shape 7"/>
          <p:cNvSpPr/>
          <p:nvPr/>
        </p:nvSpPr>
        <p:spPr>
          <a:xfrm>
            <a:off x="411480" y="1572768"/>
            <a:ext cx="5760720" cy="22860"/>
          </a:xfrm>
          <a:prstGeom prst="rect">
            <a:avLst/>
          </a:prstGeom>
          <a:solidFill>
            <a:srgbClr val="00E5C8"/>
          </a:solidFill>
          <a:ln w="12700">
            <a:solidFill>
              <a:srgbClr val="00E5C8"/>
            </a:solidFill>
            <a:prstDash val="solid"/>
          </a:ln>
        </p:spPr>
        <p:txBody>
          <a:bodyPr/>
          <a:lstStyle/>
          <a:p>
            <a:endParaRPr lang="en-AU"/>
          </a:p>
        </p:txBody>
      </p:sp>
      <p:sp>
        <p:nvSpPr>
          <p:cNvPr id="10" name="Shape 8"/>
          <p:cNvSpPr/>
          <p:nvPr/>
        </p:nvSpPr>
        <p:spPr>
          <a:xfrm>
            <a:off x="411480" y="1359801"/>
            <a:ext cx="5760720" cy="420624"/>
          </a:xfrm>
          <a:prstGeom prst="rect">
            <a:avLst/>
          </a:prstGeom>
          <a:solidFill>
            <a:srgbClr val="141414"/>
          </a:solidFill>
          <a:ln w="12700">
            <a:solidFill>
              <a:srgbClr val="2A2A2A"/>
            </a:solidFill>
            <a:prstDash val="solid"/>
          </a:ln>
        </p:spPr>
        <p:txBody>
          <a:bodyPr/>
          <a:lstStyle/>
          <a:p>
            <a:endParaRPr lang="en-AU"/>
          </a:p>
        </p:txBody>
      </p:sp>
      <p:sp>
        <p:nvSpPr>
          <p:cNvPr id="11" name="Text 9"/>
          <p:cNvSpPr/>
          <p:nvPr/>
        </p:nvSpPr>
        <p:spPr>
          <a:xfrm>
            <a:off x="548640" y="1373886"/>
            <a:ext cx="1261872" cy="365760"/>
          </a:xfrm>
          <a:prstGeom prst="rect">
            <a:avLst/>
          </a:prstGeom>
          <a:noFill/>
          <a:ln/>
        </p:spPr>
        <p:txBody>
          <a:bodyPr wrap="square" lIns="0" tIns="0" rIns="0" bIns="0" rtlCol="0" anchor="ctr"/>
          <a:lstStyle/>
          <a:p>
            <a:pPr marL="0" indent="0">
              <a:buNone/>
            </a:pPr>
            <a:r>
              <a:rPr lang="en-US" sz="900" b="1" dirty="0">
                <a:solidFill>
                  <a:srgbClr val="E0E0E0"/>
                </a:solidFill>
                <a:latin typeface="Calibri" pitchFamily="34" charset="0"/>
                <a:ea typeface="Calibri" pitchFamily="34" charset="-122"/>
                <a:cs typeface="Calibri" pitchFamily="34" charset="-120"/>
              </a:rPr>
              <a:t>Specialist infrastructure</a:t>
            </a:r>
            <a:endParaRPr lang="en-US" sz="900" dirty="0"/>
          </a:p>
        </p:txBody>
      </p:sp>
      <p:sp>
        <p:nvSpPr>
          <p:cNvPr id="12" name="Text 10"/>
          <p:cNvSpPr/>
          <p:nvPr/>
        </p:nvSpPr>
        <p:spPr>
          <a:xfrm>
            <a:off x="2011680" y="1387233"/>
            <a:ext cx="16459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Water ramps/docks, marine terminals, purpose-built bases</a:t>
            </a:r>
            <a:endParaRPr lang="en-US" sz="900" dirty="0"/>
          </a:p>
        </p:txBody>
      </p:sp>
      <p:sp>
        <p:nvSpPr>
          <p:cNvPr id="13" name="Text 11"/>
          <p:cNvSpPr/>
          <p:nvPr/>
        </p:nvSpPr>
        <p:spPr>
          <a:xfrm>
            <a:off x="3840480" y="1375951"/>
            <a:ext cx="18745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Vertiports, urban and overwater landing infrastructure</a:t>
            </a:r>
            <a:endParaRPr lang="en-US" sz="900" dirty="0"/>
          </a:p>
        </p:txBody>
      </p:sp>
      <p:sp>
        <p:nvSpPr>
          <p:cNvPr id="14" name="Shape 12"/>
          <p:cNvSpPr/>
          <p:nvPr/>
        </p:nvSpPr>
        <p:spPr>
          <a:xfrm>
            <a:off x="411480" y="1786177"/>
            <a:ext cx="5760720" cy="420624"/>
          </a:xfrm>
          <a:prstGeom prst="rect">
            <a:avLst/>
          </a:prstGeom>
          <a:solidFill>
            <a:srgbClr val="1A1A1A"/>
          </a:solidFill>
          <a:ln w="12700">
            <a:solidFill>
              <a:srgbClr val="2A2A2A"/>
            </a:solidFill>
            <a:prstDash val="solid"/>
          </a:ln>
        </p:spPr>
        <p:txBody>
          <a:bodyPr/>
          <a:lstStyle/>
          <a:p>
            <a:endParaRPr lang="en-AU"/>
          </a:p>
        </p:txBody>
      </p:sp>
      <p:sp>
        <p:nvSpPr>
          <p:cNvPr id="15" name="Text 13"/>
          <p:cNvSpPr/>
          <p:nvPr/>
        </p:nvSpPr>
        <p:spPr>
          <a:xfrm>
            <a:off x="576072" y="1777033"/>
            <a:ext cx="1261872" cy="365760"/>
          </a:xfrm>
          <a:prstGeom prst="rect">
            <a:avLst/>
          </a:prstGeom>
          <a:noFill/>
          <a:ln/>
        </p:spPr>
        <p:txBody>
          <a:bodyPr wrap="square" lIns="0" tIns="0" rIns="0" bIns="0" rtlCol="0" anchor="ctr"/>
          <a:lstStyle/>
          <a:p>
            <a:pPr marL="0" indent="0">
              <a:buNone/>
            </a:pPr>
            <a:r>
              <a:rPr lang="en-US" sz="900" b="1" dirty="0">
                <a:solidFill>
                  <a:srgbClr val="E0E0E0"/>
                </a:solidFill>
                <a:latin typeface="Calibri" pitchFamily="34" charset="0"/>
                <a:ea typeface="Calibri" pitchFamily="34" charset="-122"/>
                <a:cs typeface="Calibri" pitchFamily="34" charset="-120"/>
              </a:rPr>
              <a:t>Energy interface</a:t>
            </a:r>
            <a:endParaRPr lang="en-US" sz="900" dirty="0"/>
          </a:p>
        </p:txBody>
      </p:sp>
      <p:sp>
        <p:nvSpPr>
          <p:cNvPr id="16" name="Text 14"/>
          <p:cNvSpPr/>
          <p:nvPr/>
        </p:nvSpPr>
        <p:spPr>
          <a:xfrm>
            <a:off x="2011680" y="1815269"/>
            <a:ext cx="16459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Overwater refuelling systems</a:t>
            </a:r>
            <a:endParaRPr lang="en-US" sz="900" dirty="0"/>
          </a:p>
          <a:p>
            <a:pPr marL="0" indent="0">
              <a:buNone/>
            </a:pPr>
            <a:r>
              <a:rPr lang="en-US" sz="900" dirty="0">
                <a:solidFill>
                  <a:srgbClr val="E0E0E0"/>
                </a:solidFill>
                <a:latin typeface="Calibri" pitchFamily="34" charset="0"/>
                <a:ea typeface="Calibri" pitchFamily="34" charset="-122"/>
                <a:cs typeface="Calibri" pitchFamily="34" charset="-120"/>
              </a:rPr>
              <a:t>at remote locations</a:t>
            </a:r>
            <a:endParaRPr lang="en-US" sz="900" dirty="0"/>
          </a:p>
        </p:txBody>
      </p:sp>
      <p:sp>
        <p:nvSpPr>
          <p:cNvPr id="17" name="Text 15"/>
          <p:cNvSpPr/>
          <p:nvPr/>
        </p:nvSpPr>
        <p:spPr>
          <a:xfrm>
            <a:off x="3840480" y="1821942"/>
            <a:ext cx="18745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Overwater &amp; waterfront</a:t>
            </a:r>
            <a:endParaRPr lang="en-US" sz="900" dirty="0"/>
          </a:p>
          <a:p>
            <a:pPr marL="0" indent="0">
              <a:buNone/>
            </a:pPr>
            <a:r>
              <a:rPr lang="en-US" sz="900" dirty="0">
                <a:solidFill>
                  <a:srgbClr val="E0E0E0"/>
                </a:solidFill>
                <a:latin typeface="Calibri" pitchFamily="34" charset="0"/>
                <a:ea typeface="Calibri" pitchFamily="34" charset="-122"/>
                <a:cs typeface="Calibri" pitchFamily="34" charset="-120"/>
              </a:rPr>
              <a:t>charging infrastructure</a:t>
            </a:r>
            <a:endParaRPr lang="en-US" sz="900" dirty="0"/>
          </a:p>
        </p:txBody>
      </p:sp>
      <p:sp>
        <p:nvSpPr>
          <p:cNvPr id="18" name="Shape 16"/>
          <p:cNvSpPr/>
          <p:nvPr/>
        </p:nvSpPr>
        <p:spPr>
          <a:xfrm>
            <a:off x="411480" y="2206801"/>
            <a:ext cx="5760720" cy="420624"/>
          </a:xfrm>
          <a:prstGeom prst="rect">
            <a:avLst/>
          </a:prstGeom>
          <a:solidFill>
            <a:srgbClr val="141414"/>
          </a:solidFill>
          <a:ln w="12700">
            <a:solidFill>
              <a:srgbClr val="2A2A2A"/>
            </a:solidFill>
            <a:prstDash val="solid"/>
          </a:ln>
        </p:spPr>
        <p:txBody>
          <a:bodyPr/>
          <a:lstStyle/>
          <a:p>
            <a:endParaRPr lang="en-AU"/>
          </a:p>
        </p:txBody>
      </p:sp>
      <p:sp>
        <p:nvSpPr>
          <p:cNvPr id="19" name="Text 17"/>
          <p:cNvSpPr/>
          <p:nvPr/>
        </p:nvSpPr>
        <p:spPr>
          <a:xfrm>
            <a:off x="594360" y="2212553"/>
            <a:ext cx="1261872" cy="365760"/>
          </a:xfrm>
          <a:prstGeom prst="rect">
            <a:avLst/>
          </a:prstGeom>
          <a:noFill/>
          <a:ln/>
        </p:spPr>
        <p:txBody>
          <a:bodyPr wrap="square" lIns="0" tIns="0" rIns="0" bIns="0" rtlCol="0" anchor="ctr"/>
          <a:lstStyle/>
          <a:p>
            <a:pPr marL="0" indent="0">
              <a:buNone/>
            </a:pPr>
            <a:r>
              <a:rPr lang="en-US" sz="900" b="1" dirty="0">
                <a:solidFill>
                  <a:srgbClr val="E0E0E0"/>
                </a:solidFill>
                <a:latin typeface="Calibri" pitchFamily="34" charset="0"/>
                <a:ea typeface="Calibri" pitchFamily="34" charset="-122"/>
                <a:cs typeface="Calibri" pitchFamily="34" charset="-120"/>
              </a:rPr>
              <a:t>New pilot type ratings</a:t>
            </a:r>
            <a:endParaRPr lang="en-US" sz="900" dirty="0"/>
          </a:p>
        </p:txBody>
      </p:sp>
      <p:sp>
        <p:nvSpPr>
          <p:cNvPr id="20" name="Text 18"/>
          <p:cNvSpPr/>
          <p:nvPr/>
        </p:nvSpPr>
        <p:spPr>
          <a:xfrm>
            <a:off x="2039112" y="2247654"/>
            <a:ext cx="16459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Seaplane &amp; floatplane</a:t>
            </a:r>
            <a:endParaRPr lang="en-US" sz="900" dirty="0"/>
          </a:p>
          <a:p>
            <a:pPr marL="0" indent="0">
              <a:buNone/>
            </a:pPr>
            <a:r>
              <a:rPr lang="en-US" sz="900" dirty="0">
                <a:solidFill>
                  <a:srgbClr val="E0E0E0"/>
                </a:solidFill>
                <a:latin typeface="Calibri" pitchFamily="34" charset="0"/>
                <a:ea typeface="Calibri" pitchFamily="34" charset="-122"/>
                <a:cs typeface="Calibri" pitchFamily="34" charset="-120"/>
              </a:rPr>
              <a:t>type ratings &amp; endorsements</a:t>
            </a:r>
            <a:endParaRPr lang="en-US" sz="900" dirty="0"/>
          </a:p>
        </p:txBody>
      </p:sp>
      <p:sp>
        <p:nvSpPr>
          <p:cNvPr id="21" name="Text 19"/>
          <p:cNvSpPr/>
          <p:nvPr/>
        </p:nvSpPr>
        <p:spPr>
          <a:xfrm>
            <a:off x="3840480" y="2234233"/>
            <a:ext cx="18745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eVTOL type ratings &amp;</a:t>
            </a:r>
            <a:endParaRPr lang="en-US" sz="900" dirty="0"/>
          </a:p>
          <a:p>
            <a:pPr marL="0" indent="0">
              <a:buNone/>
            </a:pPr>
            <a:r>
              <a:rPr lang="en-US" sz="900" dirty="0">
                <a:solidFill>
                  <a:srgbClr val="E0E0E0"/>
                </a:solidFill>
                <a:latin typeface="Calibri" pitchFamily="34" charset="0"/>
                <a:ea typeface="Calibri" pitchFamily="34" charset="-122"/>
                <a:cs typeface="Calibri" pitchFamily="34" charset="-120"/>
              </a:rPr>
              <a:t>new training programmes</a:t>
            </a:r>
            <a:endParaRPr lang="en-US" sz="900" dirty="0"/>
          </a:p>
        </p:txBody>
      </p:sp>
      <p:sp>
        <p:nvSpPr>
          <p:cNvPr id="22" name="Shape 20"/>
          <p:cNvSpPr/>
          <p:nvPr/>
        </p:nvSpPr>
        <p:spPr>
          <a:xfrm>
            <a:off x="411480" y="2614889"/>
            <a:ext cx="5760720" cy="420624"/>
          </a:xfrm>
          <a:prstGeom prst="rect">
            <a:avLst/>
          </a:prstGeom>
          <a:solidFill>
            <a:srgbClr val="1A1A1A"/>
          </a:solidFill>
          <a:ln w="12700">
            <a:solidFill>
              <a:srgbClr val="2A2A2A"/>
            </a:solidFill>
            <a:prstDash val="solid"/>
          </a:ln>
        </p:spPr>
        <p:txBody>
          <a:bodyPr/>
          <a:lstStyle/>
          <a:p>
            <a:endParaRPr lang="en-AU"/>
          </a:p>
        </p:txBody>
      </p:sp>
      <p:sp>
        <p:nvSpPr>
          <p:cNvPr id="23" name="Text 21"/>
          <p:cNvSpPr/>
          <p:nvPr/>
        </p:nvSpPr>
        <p:spPr>
          <a:xfrm>
            <a:off x="576072" y="2653197"/>
            <a:ext cx="1261872" cy="365760"/>
          </a:xfrm>
          <a:prstGeom prst="rect">
            <a:avLst/>
          </a:prstGeom>
          <a:noFill/>
          <a:ln/>
        </p:spPr>
        <p:txBody>
          <a:bodyPr wrap="square" lIns="0" tIns="0" rIns="0" bIns="0" rtlCol="0" anchor="ctr"/>
          <a:lstStyle/>
          <a:p>
            <a:pPr marL="0" indent="0">
              <a:buNone/>
            </a:pPr>
            <a:r>
              <a:rPr lang="en-US" sz="900" b="1" dirty="0">
                <a:solidFill>
                  <a:srgbClr val="E0E0E0"/>
                </a:solidFill>
                <a:latin typeface="Calibri" pitchFamily="34" charset="0"/>
                <a:ea typeface="Calibri" pitchFamily="34" charset="-122"/>
                <a:cs typeface="Calibri" pitchFamily="34" charset="-120"/>
              </a:rPr>
              <a:t>Specialist maintenance</a:t>
            </a:r>
            <a:endParaRPr lang="en-US" sz="900" dirty="0"/>
          </a:p>
        </p:txBody>
      </p:sp>
      <p:sp>
        <p:nvSpPr>
          <p:cNvPr id="24" name="Text 22"/>
          <p:cNvSpPr/>
          <p:nvPr/>
        </p:nvSpPr>
        <p:spPr>
          <a:xfrm>
            <a:off x="2039112" y="2649032"/>
            <a:ext cx="16459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Marine-aviation interface:</a:t>
            </a:r>
            <a:endParaRPr lang="en-US" sz="900" dirty="0"/>
          </a:p>
          <a:p>
            <a:pPr marL="0" indent="0">
              <a:buNone/>
            </a:pPr>
            <a:r>
              <a:rPr lang="en-US" sz="900" dirty="0">
                <a:solidFill>
                  <a:srgbClr val="E0E0E0"/>
                </a:solidFill>
                <a:latin typeface="Calibri" pitchFamily="34" charset="0"/>
                <a:ea typeface="Calibri" pitchFamily="34" charset="-122"/>
                <a:cs typeface="Calibri" pitchFamily="34" charset="-120"/>
              </a:rPr>
              <a:t>corrosion, water ingress</a:t>
            </a:r>
            <a:endParaRPr lang="en-US" sz="900" dirty="0"/>
          </a:p>
        </p:txBody>
      </p:sp>
      <p:sp>
        <p:nvSpPr>
          <p:cNvPr id="25" name="Text 23"/>
          <p:cNvSpPr/>
          <p:nvPr/>
        </p:nvSpPr>
        <p:spPr>
          <a:xfrm>
            <a:off x="3840480" y="2631260"/>
            <a:ext cx="18745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Battery management,</a:t>
            </a:r>
            <a:endParaRPr lang="en-US" sz="900" dirty="0"/>
          </a:p>
          <a:p>
            <a:pPr marL="0" indent="0">
              <a:buNone/>
            </a:pPr>
            <a:r>
              <a:rPr lang="en-US" sz="900" dirty="0">
                <a:solidFill>
                  <a:srgbClr val="E0E0E0"/>
                </a:solidFill>
                <a:latin typeface="Calibri" pitchFamily="34" charset="0"/>
                <a:ea typeface="Calibri" pitchFamily="34" charset="-122"/>
                <a:cs typeface="Calibri" pitchFamily="34" charset="-120"/>
              </a:rPr>
              <a:t>electric propulsion MRO</a:t>
            </a:r>
            <a:endParaRPr lang="en-US" sz="900" dirty="0"/>
          </a:p>
        </p:txBody>
      </p:sp>
      <p:sp>
        <p:nvSpPr>
          <p:cNvPr id="27" name="Text 25"/>
          <p:cNvSpPr/>
          <p:nvPr/>
        </p:nvSpPr>
        <p:spPr>
          <a:xfrm>
            <a:off x="576072" y="3028803"/>
            <a:ext cx="1261872" cy="365760"/>
          </a:xfrm>
          <a:prstGeom prst="rect">
            <a:avLst/>
          </a:prstGeom>
          <a:noFill/>
          <a:ln/>
        </p:spPr>
        <p:txBody>
          <a:bodyPr wrap="square" lIns="0" tIns="0" rIns="0" bIns="0" rtlCol="0" anchor="ctr"/>
          <a:lstStyle/>
          <a:p>
            <a:pPr marL="0" indent="0">
              <a:buNone/>
            </a:pPr>
            <a:r>
              <a:rPr lang="en-US" sz="900" b="1" dirty="0">
                <a:solidFill>
                  <a:srgbClr val="E0E0E0"/>
                </a:solidFill>
                <a:latin typeface="Calibri" pitchFamily="34" charset="0"/>
                <a:ea typeface="Calibri" pitchFamily="34" charset="-122"/>
                <a:cs typeface="Calibri" pitchFamily="34" charset="-120"/>
              </a:rPr>
              <a:t>Regulatory approvals</a:t>
            </a:r>
            <a:endParaRPr lang="en-US" sz="900" dirty="0"/>
          </a:p>
        </p:txBody>
      </p:sp>
      <p:sp>
        <p:nvSpPr>
          <p:cNvPr id="28" name="Text 26"/>
          <p:cNvSpPr/>
          <p:nvPr/>
        </p:nvSpPr>
        <p:spPr>
          <a:xfrm>
            <a:off x="2025396" y="3074523"/>
            <a:ext cx="16459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Harbour authority, CASA,</a:t>
            </a:r>
            <a:endParaRPr lang="en-US" sz="900" dirty="0"/>
          </a:p>
          <a:p>
            <a:pPr marL="0" indent="0">
              <a:buNone/>
            </a:pPr>
            <a:r>
              <a:rPr lang="en-US" sz="900" dirty="0">
                <a:solidFill>
                  <a:srgbClr val="E0E0E0"/>
                </a:solidFill>
                <a:latin typeface="Calibri" pitchFamily="34" charset="0"/>
                <a:ea typeface="Calibri" pitchFamily="34" charset="-122"/>
                <a:cs typeface="Calibri" pitchFamily="34" charset="-120"/>
              </a:rPr>
              <a:t>maritime interface rules</a:t>
            </a:r>
            <a:endParaRPr lang="en-US" sz="900" dirty="0"/>
          </a:p>
        </p:txBody>
      </p:sp>
      <p:sp>
        <p:nvSpPr>
          <p:cNvPr id="29" name="Text 27"/>
          <p:cNvSpPr/>
          <p:nvPr/>
        </p:nvSpPr>
        <p:spPr>
          <a:xfrm>
            <a:off x="3854196" y="3063315"/>
            <a:ext cx="18745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CASA AAM framework,</a:t>
            </a:r>
            <a:endParaRPr lang="en-US" sz="900" dirty="0"/>
          </a:p>
          <a:p>
            <a:pPr marL="0" indent="0">
              <a:buNone/>
            </a:pPr>
            <a:r>
              <a:rPr lang="en-US" sz="900" dirty="0">
                <a:solidFill>
                  <a:srgbClr val="E0E0E0"/>
                </a:solidFill>
                <a:latin typeface="Calibri" pitchFamily="34" charset="0"/>
                <a:ea typeface="Calibri" pitchFamily="34" charset="-122"/>
                <a:cs typeface="Calibri" pitchFamily="34" charset="-120"/>
              </a:rPr>
              <a:t>vertiport operating permits</a:t>
            </a:r>
            <a:endParaRPr lang="en-US" sz="900" dirty="0"/>
          </a:p>
        </p:txBody>
      </p:sp>
      <p:sp>
        <p:nvSpPr>
          <p:cNvPr id="31" name="Text 29"/>
          <p:cNvSpPr/>
          <p:nvPr/>
        </p:nvSpPr>
        <p:spPr>
          <a:xfrm>
            <a:off x="576072" y="3464322"/>
            <a:ext cx="1261872" cy="365760"/>
          </a:xfrm>
          <a:prstGeom prst="rect">
            <a:avLst/>
          </a:prstGeom>
          <a:noFill/>
          <a:ln/>
        </p:spPr>
        <p:txBody>
          <a:bodyPr wrap="square" lIns="0" tIns="0" rIns="0" bIns="0" rtlCol="0" anchor="ctr"/>
          <a:lstStyle/>
          <a:p>
            <a:pPr marL="0" indent="0">
              <a:buNone/>
            </a:pPr>
            <a:r>
              <a:rPr lang="en-US" sz="900" b="1" dirty="0">
                <a:solidFill>
                  <a:srgbClr val="E0E0E0"/>
                </a:solidFill>
                <a:latin typeface="Calibri" pitchFamily="34" charset="0"/>
                <a:ea typeface="Calibri" pitchFamily="34" charset="-122"/>
                <a:cs typeface="Calibri" pitchFamily="34" charset="-120"/>
              </a:rPr>
              <a:t>Urban social licence</a:t>
            </a:r>
            <a:endParaRPr lang="en-US" sz="900" dirty="0"/>
          </a:p>
        </p:txBody>
      </p:sp>
      <p:sp>
        <p:nvSpPr>
          <p:cNvPr id="32" name="Text 30"/>
          <p:cNvSpPr/>
          <p:nvPr/>
        </p:nvSpPr>
        <p:spPr>
          <a:xfrm>
            <a:off x="2057400" y="3443748"/>
            <a:ext cx="16459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~100 years of community</a:t>
            </a:r>
            <a:endParaRPr lang="en-US" sz="900" dirty="0"/>
          </a:p>
          <a:p>
            <a:pPr marL="0" indent="0">
              <a:buNone/>
            </a:pPr>
            <a:r>
              <a:rPr lang="en-US" sz="900" dirty="0">
                <a:solidFill>
                  <a:srgbClr val="E0E0E0"/>
                </a:solidFill>
                <a:latin typeface="Calibri" pitchFamily="34" charset="0"/>
                <a:ea typeface="Calibri" pitchFamily="34" charset="-122"/>
                <a:cs typeface="Calibri" pitchFamily="34" charset="-120"/>
              </a:rPr>
              <a:t>acceptance at Rose Bay</a:t>
            </a:r>
            <a:endParaRPr lang="en-US" sz="900" dirty="0"/>
          </a:p>
        </p:txBody>
      </p:sp>
      <p:sp>
        <p:nvSpPr>
          <p:cNvPr id="33" name="Text 31"/>
          <p:cNvSpPr/>
          <p:nvPr/>
        </p:nvSpPr>
        <p:spPr>
          <a:xfrm>
            <a:off x="3840480" y="3449869"/>
            <a:ext cx="1874520" cy="365760"/>
          </a:xfrm>
          <a:prstGeom prst="rect">
            <a:avLst/>
          </a:prstGeom>
          <a:noFill/>
          <a:ln/>
        </p:spPr>
        <p:txBody>
          <a:bodyPr wrap="square" lIns="0" tIns="0" rIns="0" bIns="0" rtlCol="0" anchor="ctr"/>
          <a:lstStyle/>
          <a:p>
            <a:pPr marL="0" indent="0">
              <a:buNone/>
            </a:pPr>
            <a:r>
              <a:rPr lang="en-US" sz="900" dirty="0">
                <a:solidFill>
                  <a:srgbClr val="E0E0E0"/>
                </a:solidFill>
                <a:latin typeface="Calibri" pitchFamily="34" charset="0"/>
                <a:ea typeface="Calibri" pitchFamily="34" charset="-122"/>
                <a:cs typeface="Calibri" pitchFamily="34" charset="-120"/>
              </a:rPr>
              <a:t>Low-altitude urban ops</a:t>
            </a:r>
            <a:endParaRPr lang="en-US" sz="900" dirty="0"/>
          </a:p>
          <a:p>
            <a:pPr marL="0" indent="0">
              <a:buNone/>
            </a:pPr>
            <a:r>
              <a:rPr lang="en-US" sz="900" dirty="0">
                <a:solidFill>
                  <a:srgbClr val="E0E0E0"/>
                </a:solidFill>
                <a:latin typeface="Calibri" pitchFamily="34" charset="0"/>
                <a:ea typeface="Calibri" pitchFamily="34" charset="-122"/>
                <a:cs typeface="Calibri" pitchFamily="34" charset="-120"/>
              </a:rPr>
              <a:t>in sensitive environments</a:t>
            </a:r>
            <a:endParaRPr lang="en-US" sz="900" dirty="0"/>
          </a:p>
        </p:txBody>
      </p:sp>
      <p:sp>
        <p:nvSpPr>
          <p:cNvPr id="35" name="Shape 33"/>
          <p:cNvSpPr/>
          <p:nvPr/>
        </p:nvSpPr>
        <p:spPr>
          <a:xfrm>
            <a:off x="425196" y="3889592"/>
            <a:ext cx="50292" cy="420624"/>
          </a:xfrm>
          <a:prstGeom prst="rect">
            <a:avLst/>
          </a:prstGeom>
          <a:solidFill>
            <a:srgbClr val="F5C842"/>
          </a:solidFill>
          <a:ln w="12700">
            <a:solidFill>
              <a:srgbClr val="F5C842"/>
            </a:solidFill>
            <a:prstDash val="solid"/>
          </a:ln>
        </p:spPr>
        <p:txBody>
          <a:bodyPr/>
          <a:lstStyle/>
          <a:p>
            <a:endParaRPr lang="en-AU"/>
          </a:p>
        </p:txBody>
      </p:sp>
      <p:sp>
        <p:nvSpPr>
          <p:cNvPr id="36" name="Text 34"/>
          <p:cNvSpPr/>
          <p:nvPr/>
        </p:nvSpPr>
        <p:spPr>
          <a:xfrm>
            <a:off x="594360" y="3847854"/>
            <a:ext cx="1261872" cy="365760"/>
          </a:xfrm>
          <a:prstGeom prst="rect">
            <a:avLst/>
          </a:prstGeom>
          <a:noFill/>
          <a:ln/>
        </p:spPr>
        <p:txBody>
          <a:bodyPr wrap="square" lIns="0" tIns="0" rIns="0" bIns="0" rtlCol="0" anchor="ctr"/>
          <a:lstStyle/>
          <a:p>
            <a:pPr marL="0" indent="0">
              <a:buNone/>
            </a:pPr>
            <a:r>
              <a:rPr lang="en-US" sz="900" b="1" dirty="0">
                <a:solidFill>
                  <a:srgbClr val="E0E0E0"/>
                </a:solidFill>
                <a:latin typeface="Calibri" pitchFamily="34" charset="0"/>
                <a:ea typeface="Calibri" pitchFamily="34" charset="-122"/>
                <a:cs typeface="Calibri" pitchFamily="34" charset="-120"/>
              </a:rPr>
              <a:t>Exporting to new markets</a:t>
            </a:r>
            <a:endParaRPr lang="en-US" sz="900" dirty="0"/>
          </a:p>
        </p:txBody>
      </p:sp>
      <p:sp>
        <p:nvSpPr>
          <p:cNvPr id="37" name="Text 35"/>
          <p:cNvSpPr/>
          <p:nvPr/>
        </p:nvSpPr>
        <p:spPr>
          <a:xfrm>
            <a:off x="2039112" y="3847854"/>
            <a:ext cx="1645920" cy="365760"/>
          </a:xfrm>
          <a:prstGeom prst="rect">
            <a:avLst/>
          </a:prstGeom>
          <a:noFill/>
          <a:ln/>
        </p:spPr>
        <p:txBody>
          <a:bodyPr wrap="square" lIns="0" tIns="0" rIns="0" bIns="0" rtlCol="0" anchor="ctr"/>
          <a:lstStyle/>
          <a:p>
            <a:pPr marL="0" indent="0">
              <a:buNone/>
            </a:pPr>
            <a:r>
              <a:rPr lang="en-US" sz="900" dirty="0">
                <a:solidFill>
                  <a:srgbClr val="F5C842"/>
                </a:solidFill>
                <a:latin typeface="Calibri" pitchFamily="34" charset="0"/>
                <a:ea typeface="Calibri" pitchFamily="34" charset="-122"/>
                <a:cs typeface="Calibri" pitchFamily="34" charset="-120"/>
              </a:rPr>
              <a:t>12 countries, 16 operators,</a:t>
            </a:r>
            <a:endParaRPr lang="en-US" sz="900" dirty="0"/>
          </a:p>
          <a:p>
            <a:pPr marL="0" indent="0">
              <a:buNone/>
            </a:pPr>
            <a:r>
              <a:rPr lang="en-US" sz="900" dirty="0">
                <a:solidFill>
                  <a:srgbClr val="F5C842"/>
                </a:solidFill>
                <a:latin typeface="Calibri" pitchFamily="34" charset="0"/>
                <a:ea typeface="Calibri" pitchFamily="34" charset="-122"/>
                <a:cs typeface="Calibri" pitchFamily="34" charset="-120"/>
              </a:rPr>
              <a:t>SE Asia to Middle East</a:t>
            </a:r>
            <a:endParaRPr lang="en-US" sz="900" dirty="0"/>
          </a:p>
        </p:txBody>
      </p:sp>
      <p:sp>
        <p:nvSpPr>
          <p:cNvPr id="38" name="Text 36"/>
          <p:cNvSpPr/>
          <p:nvPr/>
        </p:nvSpPr>
        <p:spPr>
          <a:xfrm>
            <a:off x="3854196" y="3888781"/>
            <a:ext cx="1874520" cy="365760"/>
          </a:xfrm>
          <a:prstGeom prst="rect">
            <a:avLst/>
          </a:prstGeom>
          <a:noFill/>
          <a:ln/>
        </p:spPr>
        <p:txBody>
          <a:bodyPr wrap="square" lIns="0" tIns="0" rIns="0" bIns="0" rtlCol="0" anchor="ctr"/>
          <a:lstStyle/>
          <a:p>
            <a:pPr marL="0" indent="0">
              <a:buNone/>
            </a:pPr>
            <a:r>
              <a:rPr lang="en-US" sz="900" dirty="0">
                <a:solidFill>
                  <a:srgbClr val="F5C842"/>
                </a:solidFill>
                <a:latin typeface="Calibri" pitchFamily="34" charset="0"/>
                <a:ea typeface="Calibri" pitchFamily="34" charset="-122"/>
                <a:cs typeface="Calibri" pitchFamily="34" charset="-120"/>
              </a:rPr>
              <a:t>International AAM network</a:t>
            </a:r>
            <a:endParaRPr lang="en-US" sz="900" dirty="0"/>
          </a:p>
          <a:p>
            <a:pPr marL="0" indent="0">
              <a:buNone/>
            </a:pPr>
            <a:r>
              <a:rPr lang="en-US" sz="900" dirty="0">
                <a:solidFill>
                  <a:srgbClr val="F5C842"/>
                </a:solidFill>
                <a:latin typeface="Calibri" pitchFamily="34" charset="0"/>
                <a:ea typeface="Calibri" pitchFamily="34" charset="-122"/>
                <a:cs typeface="Calibri" pitchFamily="34" charset="-120"/>
              </a:rPr>
              <a:t>expansion playbook</a:t>
            </a:r>
            <a:endParaRPr lang="en-US" sz="900" dirty="0"/>
          </a:p>
        </p:txBody>
      </p:sp>
      <p:sp>
        <p:nvSpPr>
          <p:cNvPr id="39" name="Shape 37"/>
          <p:cNvSpPr/>
          <p:nvPr/>
        </p:nvSpPr>
        <p:spPr>
          <a:xfrm>
            <a:off x="6473068" y="819274"/>
            <a:ext cx="2423160" cy="2255249"/>
          </a:xfrm>
          <a:prstGeom prst="rect">
            <a:avLst/>
          </a:prstGeom>
          <a:solidFill>
            <a:srgbClr val="0D1A1A"/>
          </a:solidFill>
          <a:ln w="12700">
            <a:solidFill>
              <a:srgbClr val="00E5C8"/>
            </a:solidFill>
            <a:prstDash val="solid"/>
          </a:ln>
        </p:spPr>
        <p:txBody>
          <a:bodyPr/>
          <a:lstStyle/>
          <a:p>
            <a:endParaRPr lang="en-AU"/>
          </a:p>
        </p:txBody>
      </p:sp>
      <p:sp>
        <p:nvSpPr>
          <p:cNvPr id="41" name="Text 39"/>
          <p:cNvSpPr/>
          <p:nvPr/>
        </p:nvSpPr>
        <p:spPr>
          <a:xfrm>
            <a:off x="6610228" y="1696802"/>
            <a:ext cx="2148840" cy="457200"/>
          </a:xfrm>
          <a:prstGeom prst="rect">
            <a:avLst/>
          </a:prstGeom>
          <a:noFill/>
          <a:ln/>
        </p:spPr>
        <p:txBody>
          <a:bodyPr wrap="square" lIns="0" tIns="0" rIns="0" bIns="0" rtlCol="0" anchor="ctr"/>
          <a:lstStyle/>
          <a:p>
            <a:r>
              <a:rPr lang="en-US" sz="1100" dirty="0">
                <a:solidFill>
                  <a:srgbClr val="F5C842"/>
                </a:solidFill>
                <a:latin typeface="Montserrat" panose="00000500000000000000" pitchFamily="2" charset="0"/>
                <a:ea typeface="Calibri" pitchFamily="34" charset="-122"/>
                <a:cs typeface="Calibri" pitchFamily="34" charset="-120"/>
              </a:rPr>
              <a:t>Alt Air is not entering AAM from a standing start.</a:t>
            </a:r>
          </a:p>
          <a:p>
            <a:endParaRPr lang="en-US" sz="1100" dirty="0">
              <a:solidFill>
                <a:srgbClr val="F5C842"/>
              </a:solidFill>
              <a:latin typeface="Montserrat" panose="00000500000000000000" pitchFamily="2" charset="0"/>
              <a:ea typeface="Calibri" pitchFamily="34" charset="-122"/>
              <a:cs typeface="Calibri" pitchFamily="34" charset="-120"/>
            </a:endParaRPr>
          </a:p>
          <a:p>
            <a:r>
              <a:rPr lang="en-US" sz="1100" dirty="0">
                <a:solidFill>
                  <a:srgbClr val="F5C842"/>
                </a:solidFill>
                <a:latin typeface="Montserrat" panose="00000500000000000000" pitchFamily="2" charset="0"/>
                <a:ea typeface="Calibri" pitchFamily="34" charset="-122"/>
                <a:cs typeface="Calibri" pitchFamily="34" charset="-120"/>
              </a:rPr>
              <a:t>Through two decades of amphibious operations, we have developed the operational systems, infrastructure expertise and regulatory experience required to deploy complex, distributed aviation networks in urban environments.</a:t>
            </a:r>
          </a:p>
        </p:txBody>
      </p:sp>
      <p:sp>
        <p:nvSpPr>
          <p:cNvPr id="55" name="Text 53"/>
          <p:cNvSpPr/>
          <p:nvPr/>
        </p:nvSpPr>
        <p:spPr>
          <a:xfrm>
            <a:off x="184355" y="4344727"/>
            <a:ext cx="5669280" cy="219456"/>
          </a:xfrm>
          <a:prstGeom prst="rect">
            <a:avLst/>
          </a:prstGeom>
          <a:noFill/>
          <a:ln/>
        </p:spPr>
        <p:txBody>
          <a:bodyPr wrap="square" lIns="0" tIns="0" rIns="0" bIns="0" rtlCol="0" anchor="ctr"/>
          <a:lstStyle/>
          <a:p>
            <a:pPr algn="ctr"/>
            <a:r>
              <a:rPr lang="en-US" sz="950" i="1" dirty="0">
                <a:solidFill>
                  <a:srgbClr val="00E5C8"/>
                </a:solidFill>
                <a:latin typeface="Montserrat" panose="00000500000000000000" pitchFamily="2" charset="0"/>
                <a:ea typeface="Calibri" pitchFamily="34" charset="-122"/>
                <a:cs typeface="Calibri" pitchFamily="34" charset="-120"/>
              </a:rPr>
              <a:t>We are extending an existing operating model — not building one from scratch </a:t>
            </a:r>
          </a:p>
        </p:txBody>
      </p:sp>
      <p:pic>
        <p:nvPicPr>
          <p:cNvPr id="58" name="Google Shape;87;p14">
            <a:extLst>
              <a:ext uri="{FF2B5EF4-FFF2-40B4-BE49-F238E27FC236}">
                <a16:creationId xmlns:a16="http://schemas.microsoft.com/office/drawing/2014/main" id="{3FCEC40E-49CB-AE81-E914-FDB445034BB2}"/>
              </a:ext>
            </a:extLst>
          </p:cNvPr>
          <p:cNvPicPr preferRelativeResize="0"/>
          <p:nvPr/>
        </p:nvPicPr>
        <p:blipFill>
          <a:blip r:embed="rId3">
            <a:alphaModFix/>
          </a:blip>
          <a:stretch>
            <a:fillRect/>
          </a:stretch>
        </p:blipFill>
        <p:spPr>
          <a:xfrm>
            <a:off x="318967" y="213815"/>
            <a:ext cx="489600" cy="136850"/>
          </a:xfrm>
          <a:prstGeom prst="rect">
            <a:avLst/>
          </a:prstGeom>
          <a:noFill/>
          <a:ln>
            <a:noFill/>
          </a:ln>
        </p:spPr>
      </p:pic>
      <p:pic>
        <p:nvPicPr>
          <p:cNvPr id="3" name="Picture 2">
            <a:extLst>
              <a:ext uri="{FF2B5EF4-FFF2-40B4-BE49-F238E27FC236}">
                <a16:creationId xmlns:a16="http://schemas.microsoft.com/office/drawing/2014/main" id="{0B002B9F-7D3D-2F52-69BC-4C64F3002451}"/>
              </a:ext>
            </a:extLst>
          </p:cNvPr>
          <p:cNvPicPr>
            <a:picLocks noChangeAspect="1"/>
          </p:cNvPicPr>
          <p:nvPr/>
        </p:nvPicPr>
        <p:blipFill>
          <a:blip r:embed="rId4"/>
          <a:stretch>
            <a:fillRect/>
          </a:stretch>
        </p:blipFill>
        <p:spPr>
          <a:xfrm>
            <a:off x="6336792" y="3134602"/>
            <a:ext cx="2670932" cy="1448332"/>
          </a:xfrm>
          <a:prstGeom prst="rect">
            <a:avLst/>
          </a:prstGeom>
        </p:spPr>
      </p:pic>
      <p:cxnSp>
        <p:nvCxnSpPr>
          <p:cNvPr id="40" name="Google Shape;149;p17">
            <a:extLst>
              <a:ext uri="{FF2B5EF4-FFF2-40B4-BE49-F238E27FC236}">
                <a16:creationId xmlns:a16="http://schemas.microsoft.com/office/drawing/2014/main" id="{E3546510-6FC0-EF32-4B73-AEA2B8D127CA}"/>
              </a:ext>
            </a:extLst>
          </p:cNvPr>
          <p:cNvCxnSpPr/>
          <p:nvPr/>
        </p:nvCxnSpPr>
        <p:spPr>
          <a:xfrm>
            <a:off x="305300" y="437918"/>
            <a:ext cx="85281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pic>
        <p:nvPicPr>
          <p:cNvPr id="114" name="Google Shape;114;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5" name="Google Shape;115;p16"/>
          <p:cNvSpPr/>
          <p:nvPr/>
        </p:nvSpPr>
        <p:spPr>
          <a:xfrm>
            <a:off x="312375" y="1950991"/>
            <a:ext cx="2785500" cy="2942100"/>
          </a:xfrm>
          <a:prstGeom prst="rect">
            <a:avLst/>
          </a:prstGeom>
          <a:solidFill>
            <a:srgbClr val="212121">
              <a:alpha val="39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p16"/>
          <p:cNvSpPr/>
          <p:nvPr/>
        </p:nvSpPr>
        <p:spPr>
          <a:xfrm>
            <a:off x="3207975" y="1950991"/>
            <a:ext cx="2785500" cy="2942100"/>
          </a:xfrm>
          <a:prstGeom prst="rect">
            <a:avLst/>
          </a:prstGeom>
          <a:solidFill>
            <a:srgbClr val="212121">
              <a:alpha val="39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p16"/>
          <p:cNvSpPr/>
          <p:nvPr/>
        </p:nvSpPr>
        <p:spPr>
          <a:xfrm>
            <a:off x="6103575" y="1950991"/>
            <a:ext cx="2785500" cy="2942100"/>
          </a:xfrm>
          <a:prstGeom prst="rect">
            <a:avLst/>
          </a:prstGeom>
          <a:solidFill>
            <a:srgbClr val="212121">
              <a:alpha val="39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9" name="Google Shape;119;p16"/>
          <p:cNvPicPr preferRelativeResize="0"/>
          <p:nvPr/>
        </p:nvPicPr>
        <p:blipFill>
          <a:blip r:embed="rId4">
            <a:alphaModFix/>
          </a:blip>
          <a:stretch>
            <a:fillRect/>
          </a:stretch>
        </p:blipFill>
        <p:spPr>
          <a:xfrm>
            <a:off x="311700" y="2078428"/>
            <a:ext cx="2785419" cy="2706899"/>
          </a:xfrm>
          <a:prstGeom prst="rect">
            <a:avLst/>
          </a:prstGeom>
          <a:noFill/>
          <a:ln>
            <a:noFill/>
          </a:ln>
        </p:spPr>
      </p:pic>
      <p:pic>
        <p:nvPicPr>
          <p:cNvPr id="120" name="Google Shape;120;p16"/>
          <p:cNvPicPr preferRelativeResize="0"/>
          <p:nvPr/>
        </p:nvPicPr>
        <p:blipFill>
          <a:blip r:embed="rId5">
            <a:alphaModFix/>
          </a:blip>
          <a:stretch>
            <a:fillRect/>
          </a:stretch>
        </p:blipFill>
        <p:spPr>
          <a:xfrm>
            <a:off x="3208017" y="2101449"/>
            <a:ext cx="2785418" cy="2659706"/>
          </a:xfrm>
          <a:prstGeom prst="rect">
            <a:avLst/>
          </a:prstGeom>
          <a:noFill/>
          <a:ln>
            <a:noFill/>
          </a:ln>
        </p:spPr>
      </p:pic>
      <p:pic>
        <p:nvPicPr>
          <p:cNvPr id="121" name="Google Shape;121;p16"/>
          <p:cNvPicPr preferRelativeResize="0"/>
          <p:nvPr/>
        </p:nvPicPr>
        <p:blipFill>
          <a:blip r:embed="rId6">
            <a:alphaModFix/>
          </a:blip>
          <a:stretch>
            <a:fillRect/>
          </a:stretch>
        </p:blipFill>
        <p:spPr>
          <a:xfrm>
            <a:off x="6104332" y="2078428"/>
            <a:ext cx="2785418" cy="2771350"/>
          </a:xfrm>
          <a:prstGeom prst="rect">
            <a:avLst/>
          </a:prstGeom>
          <a:noFill/>
          <a:ln>
            <a:noFill/>
          </a:ln>
        </p:spPr>
      </p:pic>
      <p:pic>
        <p:nvPicPr>
          <p:cNvPr id="122" name="Google Shape;122;p16"/>
          <p:cNvPicPr preferRelativeResize="0"/>
          <p:nvPr/>
        </p:nvPicPr>
        <p:blipFill>
          <a:blip r:embed="rId7">
            <a:alphaModFix/>
          </a:blip>
          <a:stretch>
            <a:fillRect/>
          </a:stretch>
        </p:blipFill>
        <p:spPr>
          <a:xfrm>
            <a:off x="311700" y="252300"/>
            <a:ext cx="489600" cy="136850"/>
          </a:xfrm>
          <a:prstGeom prst="rect">
            <a:avLst/>
          </a:prstGeom>
          <a:noFill/>
          <a:ln>
            <a:noFill/>
          </a:ln>
        </p:spPr>
      </p:pic>
      <p:sp>
        <p:nvSpPr>
          <p:cNvPr id="123" name="Google Shape;123;p16"/>
          <p:cNvSpPr txBox="1">
            <a:spLocks noGrp="1"/>
          </p:cNvSpPr>
          <p:nvPr>
            <p:ph type="sldNum" idx="12"/>
          </p:nvPr>
        </p:nvSpPr>
        <p:spPr>
          <a:xfrm>
            <a:off x="8283600" y="252295"/>
            <a:ext cx="548700" cy="1368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en" sz="700">
                <a:solidFill>
                  <a:schemeClr val="dk1"/>
                </a:solidFill>
                <a:latin typeface="Montserrat"/>
                <a:ea typeface="Montserrat"/>
                <a:cs typeface="Montserrat"/>
                <a:sym typeface="Montserrat"/>
              </a:rPr>
              <a:t>5</a:t>
            </a:fld>
            <a:endParaRPr sz="700">
              <a:solidFill>
                <a:schemeClr val="dk1"/>
              </a:solidFill>
              <a:latin typeface="Montserrat"/>
              <a:ea typeface="Montserrat"/>
              <a:cs typeface="Montserrat"/>
              <a:sym typeface="Montserrat"/>
            </a:endParaRPr>
          </a:p>
        </p:txBody>
      </p:sp>
      <p:cxnSp>
        <p:nvCxnSpPr>
          <p:cNvPr id="124" name="Google Shape;124;p16"/>
          <p:cNvCxnSpPr/>
          <p:nvPr/>
        </p:nvCxnSpPr>
        <p:spPr>
          <a:xfrm>
            <a:off x="305300" y="464050"/>
            <a:ext cx="8528100" cy="0"/>
          </a:xfrm>
          <a:prstGeom prst="straightConnector1">
            <a:avLst/>
          </a:prstGeom>
          <a:noFill/>
          <a:ln w="9525" cap="flat" cmpd="sng">
            <a:solidFill>
              <a:schemeClr val="dk1"/>
            </a:solidFill>
            <a:prstDash val="solid"/>
            <a:round/>
            <a:headEnd type="none" w="med" len="med"/>
            <a:tailEnd type="none" w="med" len="med"/>
          </a:ln>
        </p:spPr>
      </p:cxnSp>
      <p:sp>
        <p:nvSpPr>
          <p:cNvPr id="4" name="Google Shape;375;p26">
            <a:extLst>
              <a:ext uri="{FF2B5EF4-FFF2-40B4-BE49-F238E27FC236}">
                <a16:creationId xmlns:a16="http://schemas.microsoft.com/office/drawing/2014/main" id="{4F89C55E-C63D-BD5B-434B-ABDF622BA3F6}"/>
              </a:ext>
            </a:extLst>
          </p:cNvPr>
          <p:cNvSpPr txBox="1">
            <a:spLocks noGrp="1"/>
          </p:cNvSpPr>
          <p:nvPr>
            <p:ph type="title"/>
          </p:nvPr>
        </p:nvSpPr>
        <p:spPr>
          <a:xfrm>
            <a:off x="311700" y="648600"/>
            <a:ext cx="8520600" cy="339755"/>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AU" sz="2000" dirty="0">
                <a:latin typeface="Montserrat Medium"/>
                <a:ea typeface="Montserrat Medium"/>
                <a:cs typeface="Montserrat Medium"/>
                <a:sym typeface="Montserrat Medium"/>
              </a:rPr>
              <a:t>THE PROBLEM:</a:t>
            </a:r>
            <a:endParaRPr sz="2000" dirty="0">
              <a:solidFill>
                <a:schemeClr val="lt1"/>
              </a:solidFill>
              <a:latin typeface="Montserrat Medium"/>
              <a:ea typeface="Montserrat Medium"/>
              <a:cs typeface="Montserrat Medium"/>
              <a:sym typeface="Montserrat Medium"/>
            </a:endParaRPr>
          </a:p>
        </p:txBody>
      </p:sp>
      <p:sp>
        <p:nvSpPr>
          <p:cNvPr id="5" name="Google Shape;376;p26">
            <a:extLst>
              <a:ext uri="{FF2B5EF4-FFF2-40B4-BE49-F238E27FC236}">
                <a16:creationId xmlns:a16="http://schemas.microsoft.com/office/drawing/2014/main" id="{991688E9-355C-AEF5-03E2-3FA2A3773947}"/>
              </a:ext>
            </a:extLst>
          </p:cNvPr>
          <p:cNvSpPr txBox="1"/>
          <p:nvPr/>
        </p:nvSpPr>
        <p:spPr>
          <a:xfrm>
            <a:off x="311699" y="996439"/>
            <a:ext cx="7243450" cy="449118"/>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AU" sz="1300" dirty="0">
                <a:solidFill>
                  <a:schemeClr val="dk1"/>
                </a:solidFill>
                <a:latin typeface="Montserrat"/>
                <a:ea typeface="Montserrat"/>
                <a:cs typeface="Montserrat"/>
                <a:sym typeface="Montserrat"/>
              </a:rPr>
              <a:t>Arduous air travel, congested roads, expensive tolls and high fuel prices make traveling within and around Australia's major urban and regional areas </a:t>
            </a:r>
            <a:r>
              <a:rPr lang="en-AU" sz="1300" b="1" dirty="0">
                <a:solidFill>
                  <a:schemeClr val="dk1"/>
                </a:solidFill>
                <a:latin typeface="Montserrat"/>
                <a:ea typeface="Montserrat"/>
                <a:cs typeface="Montserrat"/>
                <a:sym typeface="Montserrat"/>
              </a:rPr>
              <a:t>time-consuming, costly </a:t>
            </a:r>
            <a:r>
              <a:rPr lang="en-AU" sz="1300" dirty="0">
                <a:solidFill>
                  <a:schemeClr val="dk1"/>
                </a:solidFill>
                <a:latin typeface="Montserrat"/>
                <a:ea typeface="Montserrat"/>
                <a:cs typeface="Montserrat"/>
                <a:sym typeface="Montserrat"/>
              </a:rPr>
              <a:t>and </a:t>
            </a:r>
            <a:r>
              <a:rPr lang="en-AU" sz="1300" b="1" dirty="0">
                <a:solidFill>
                  <a:schemeClr val="dk1"/>
                </a:solidFill>
                <a:latin typeface="Montserrat"/>
                <a:ea typeface="Montserrat"/>
                <a:cs typeface="Montserrat"/>
                <a:sym typeface="Montserrat"/>
              </a:rPr>
              <a:t>carbon-heavy</a:t>
            </a:r>
            <a:endParaRPr sz="1300" b="1" dirty="0">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8">
          <a:extLst>
            <a:ext uri="{FF2B5EF4-FFF2-40B4-BE49-F238E27FC236}">
              <a16:creationId xmlns:a16="http://schemas.microsoft.com/office/drawing/2014/main" id="{33693091-129F-3CA3-796B-9D73CAEAD839}"/>
            </a:ext>
          </a:extLst>
        </p:cNvPr>
        <p:cNvGrpSpPr/>
        <p:nvPr/>
      </p:nvGrpSpPr>
      <p:grpSpPr>
        <a:xfrm>
          <a:off x="0" y="0"/>
          <a:ext cx="0" cy="0"/>
          <a:chOff x="0" y="0"/>
          <a:chExt cx="0" cy="0"/>
        </a:xfrm>
      </p:grpSpPr>
      <p:pic>
        <p:nvPicPr>
          <p:cNvPr id="147" name="Google Shape;147;p17">
            <a:extLst>
              <a:ext uri="{FF2B5EF4-FFF2-40B4-BE49-F238E27FC236}">
                <a16:creationId xmlns:a16="http://schemas.microsoft.com/office/drawing/2014/main" id="{5A523C8C-D430-9C23-8269-7F6F90F84C87}"/>
              </a:ext>
            </a:extLst>
          </p:cNvPr>
          <p:cNvPicPr preferRelativeResize="0"/>
          <p:nvPr/>
        </p:nvPicPr>
        <p:blipFill>
          <a:blip r:embed="rId3">
            <a:alphaModFix/>
          </a:blip>
          <a:stretch>
            <a:fillRect/>
          </a:stretch>
        </p:blipFill>
        <p:spPr>
          <a:xfrm>
            <a:off x="311700" y="252300"/>
            <a:ext cx="489600" cy="136850"/>
          </a:xfrm>
          <a:prstGeom prst="rect">
            <a:avLst/>
          </a:prstGeom>
          <a:noFill/>
          <a:ln>
            <a:noFill/>
          </a:ln>
        </p:spPr>
      </p:pic>
      <p:sp>
        <p:nvSpPr>
          <p:cNvPr id="148" name="Google Shape;148;p17">
            <a:extLst>
              <a:ext uri="{FF2B5EF4-FFF2-40B4-BE49-F238E27FC236}">
                <a16:creationId xmlns:a16="http://schemas.microsoft.com/office/drawing/2014/main" id="{C9451597-1F9B-92A3-577E-E23367647010}"/>
              </a:ext>
            </a:extLst>
          </p:cNvPr>
          <p:cNvSpPr txBox="1">
            <a:spLocks noGrp="1"/>
          </p:cNvSpPr>
          <p:nvPr>
            <p:ph type="sldNum" idx="12"/>
          </p:nvPr>
        </p:nvSpPr>
        <p:spPr>
          <a:xfrm>
            <a:off x="8283600" y="252295"/>
            <a:ext cx="548700" cy="1368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en" sz="700">
                <a:solidFill>
                  <a:schemeClr val="dk1"/>
                </a:solidFill>
                <a:latin typeface="Montserrat"/>
                <a:ea typeface="Montserrat"/>
                <a:cs typeface="Montserrat"/>
                <a:sym typeface="Montserrat"/>
              </a:rPr>
              <a:t>6</a:t>
            </a:fld>
            <a:endParaRPr sz="700">
              <a:solidFill>
                <a:schemeClr val="dk1"/>
              </a:solidFill>
              <a:latin typeface="Montserrat"/>
              <a:ea typeface="Montserrat"/>
              <a:cs typeface="Montserrat"/>
              <a:sym typeface="Montserrat"/>
            </a:endParaRPr>
          </a:p>
        </p:txBody>
      </p:sp>
      <p:cxnSp>
        <p:nvCxnSpPr>
          <p:cNvPr id="149" name="Google Shape;149;p17">
            <a:extLst>
              <a:ext uri="{FF2B5EF4-FFF2-40B4-BE49-F238E27FC236}">
                <a16:creationId xmlns:a16="http://schemas.microsoft.com/office/drawing/2014/main" id="{6C3C9E1D-438F-62F9-8A8A-0D7540C9C06F}"/>
              </a:ext>
            </a:extLst>
          </p:cNvPr>
          <p:cNvCxnSpPr/>
          <p:nvPr/>
        </p:nvCxnSpPr>
        <p:spPr>
          <a:xfrm>
            <a:off x="305300" y="464050"/>
            <a:ext cx="8528100" cy="0"/>
          </a:xfrm>
          <a:prstGeom prst="straightConnector1">
            <a:avLst/>
          </a:prstGeom>
          <a:noFill/>
          <a:ln w="9525" cap="flat" cmpd="sng">
            <a:solidFill>
              <a:schemeClr val="dk1"/>
            </a:solidFill>
            <a:prstDash val="solid"/>
            <a:round/>
            <a:headEnd type="none" w="med" len="med"/>
            <a:tailEnd type="none" w="med" len="med"/>
          </a:ln>
        </p:spPr>
      </p:cxnSp>
      <p:sp>
        <p:nvSpPr>
          <p:cNvPr id="14" name="Google Shape;375;p26">
            <a:extLst>
              <a:ext uri="{FF2B5EF4-FFF2-40B4-BE49-F238E27FC236}">
                <a16:creationId xmlns:a16="http://schemas.microsoft.com/office/drawing/2014/main" id="{543ACC98-4B91-FF70-62FA-E6B2D3781BC1}"/>
              </a:ext>
            </a:extLst>
          </p:cNvPr>
          <p:cNvSpPr txBox="1">
            <a:spLocks noGrp="1"/>
          </p:cNvSpPr>
          <p:nvPr>
            <p:ph type="title"/>
          </p:nvPr>
        </p:nvSpPr>
        <p:spPr>
          <a:xfrm>
            <a:off x="311700" y="648600"/>
            <a:ext cx="8520600" cy="339755"/>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AU" sz="2000" dirty="0">
                <a:solidFill>
                  <a:schemeClr val="tx1"/>
                </a:solidFill>
                <a:latin typeface="Montserrat Medium"/>
                <a:ea typeface="Montserrat Medium"/>
                <a:cs typeface="Montserrat Medium"/>
                <a:sym typeface="Montserrat Medium"/>
              </a:rPr>
              <a:t>REGIONAL AIR MOBILITY (RAM) ROUTES - NSW</a:t>
            </a:r>
          </a:p>
        </p:txBody>
      </p:sp>
      <p:sp>
        <p:nvSpPr>
          <p:cNvPr id="15" name="Google Shape;376;p26">
            <a:extLst>
              <a:ext uri="{FF2B5EF4-FFF2-40B4-BE49-F238E27FC236}">
                <a16:creationId xmlns:a16="http://schemas.microsoft.com/office/drawing/2014/main" id="{81F4C9EB-5736-3CFA-F7B1-64EAC05A32D5}"/>
              </a:ext>
            </a:extLst>
          </p:cNvPr>
          <p:cNvSpPr txBox="1"/>
          <p:nvPr/>
        </p:nvSpPr>
        <p:spPr>
          <a:xfrm>
            <a:off x="311699" y="996439"/>
            <a:ext cx="8520599" cy="289107"/>
          </a:xfrm>
          <a:prstGeom prst="rect">
            <a:avLst/>
          </a:prstGeom>
          <a:noFill/>
          <a:ln>
            <a:noFill/>
          </a:ln>
        </p:spPr>
        <p:txBody>
          <a:bodyPr spcFirstLastPara="1" wrap="square" lIns="0" tIns="0" rIns="0" bIns="0" anchor="t" anchorCtr="0">
            <a:noAutofit/>
          </a:bodyPr>
          <a:lstStyle/>
          <a:p>
            <a:pPr lvl="0">
              <a:lnSpc>
                <a:spcPct val="115000"/>
              </a:lnSpc>
            </a:pPr>
            <a:r>
              <a:rPr lang="en-AU" sz="1300" dirty="0">
                <a:solidFill>
                  <a:schemeClr val="tx1"/>
                </a:solidFill>
                <a:latin typeface="Montserrat"/>
                <a:ea typeface="Montserrat"/>
                <a:cs typeface="Montserrat"/>
                <a:sym typeface="Montserrat"/>
              </a:rPr>
              <a:t>Alt Air is not creating demand — it is upgrading how millions of people already travel.</a:t>
            </a:r>
            <a:r>
              <a:rPr lang="en-AU" sz="800" baseline="30000" dirty="0">
                <a:solidFill>
                  <a:srgbClr val="FDFAEB"/>
                </a:solidFill>
              </a:rPr>
              <a:t> 1</a:t>
            </a:r>
            <a:endParaRPr sz="1300" dirty="0">
              <a:solidFill>
                <a:schemeClr val="tx1"/>
              </a:solidFill>
              <a:latin typeface="Montserrat"/>
              <a:ea typeface="Montserrat"/>
              <a:cs typeface="Montserrat"/>
              <a:sym typeface="Montserrat"/>
            </a:endParaRPr>
          </a:p>
        </p:txBody>
      </p:sp>
      <p:pic>
        <p:nvPicPr>
          <p:cNvPr id="3" name="Picture 2" descr="A map of the coast line&#10;&#10;Description automatically generated">
            <a:extLst>
              <a:ext uri="{FF2B5EF4-FFF2-40B4-BE49-F238E27FC236}">
                <a16:creationId xmlns:a16="http://schemas.microsoft.com/office/drawing/2014/main" id="{518672A7-D88F-7905-06C8-25F7A6143341}"/>
              </a:ext>
            </a:extLst>
          </p:cNvPr>
          <p:cNvPicPr>
            <a:picLocks noChangeAspect="1"/>
          </p:cNvPicPr>
          <p:nvPr/>
        </p:nvPicPr>
        <p:blipFill>
          <a:blip r:embed="rId4"/>
          <a:stretch>
            <a:fillRect/>
          </a:stretch>
        </p:blipFill>
        <p:spPr>
          <a:xfrm>
            <a:off x="6124070" y="1434963"/>
            <a:ext cx="2708228" cy="2273574"/>
          </a:xfrm>
          <a:prstGeom prst="rect">
            <a:avLst/>
          </a:prstGeom>
        </p:spPr>
      </p:pic>
      <p:sp>
        <p:nvSpPr>
          <p:cNvPr id="4" name="object 8">
            <a:extLst>
              <a:ext uri="{FF2B5EF4-FFF2-40B4-BE49-F238E27FC236}">
                <a16:creationId xmlns:a16="http://schemas.microsoft.com/office/drawing/2014/main" id="{5545A735-E0A9-D49C-4326-8AA28BF31592}"/>
              </a:ext>
            </a:extLst>
          </p:cNvPr>
          <p:cNvSpPr txBox="1"/>
          <p:nvPr/>
        </p:nvSpPr>
        <p:spPr>
          <a:xfrm>
            <a:off x="6124070" y="3814117"/>
            <a:ext cx="2708228" cy="307905"/>
          </a:xfrm>
          <a:prstGeom prst="rect">
            <a:avLst/>
          </a:prstGeom>
        </p:spPr>
        <p:txBody>
          <a:bodyPr vert="horz" wrap="square" lIns="0" tIns="12700" rIns="0" bIns="0" rtlCol="0">
            <a:spAutoFit/>
          </a:bodyPr>
          <a:lstStyle/>
          <a:p>
            <a:pPr marL="12700" marR="5080">
              <a:lnSpc>
                <a:spcPct val="110000"/>
              </a:lnSpc>
              <a:spcBef>
                <a:spcPts val="100"/>
              </a:spcBef>
            </a:pPr>
            <a:r>
              <a:rPr sz="900" spc="-20" dirty="0">
                <a:solidFill>
                  <a:schemeClr val="tx1"/>
                </a:solidFill>
                <a:latin typeface="Montserrat" pitchFamily="2" charset="77"/>
                <a:cs typeface="Cambria"/>
              </a:rPr>
              <a:t>Catchment</a:t>
            </a:r>
            <a:r>
              <a:rPr sz="900" spc="20" dirty="0">
                <a:solidFill>
                  <a:schemeClr val="tx1"/>
                </a:solidFill>
                <a:latin typeface="Montserrat" pitchFamily="2" charset="77"/>
                <a:cs typeface="Cambria"/>
              </a:rPr>
              <a:t> </a:t>
            </a:r>
            <a:r>
              <a:rPr sz="900" spc="-60" dirty="0">
                <a:solidFill>
                  <a:schemeClr val="tx1"/>
                </a:solidFill>
                <a:latin typeface="Montserrat" pitchFamily="2" charset="77"/>
                <a:cs typeface="Cambria"/>
              </a:rPr>
              <a:t>area</a:t>
            </a:r>
            <a:r>
              <a:rPr sz="900" spc="25" dirty="0">
                <a:solidFill>
                  <a:schemeClr val="tx1"/>
                </a:solidFill>
                <a:latin typeface="Montserrat" pitchFamily="2" charset="77"/>
                <a:cs typeface="Cambria"/>
              </a:rPr>
              <a:t> </a:t>
            </a:r>
            <a:r>
              <a:rPr sz="900" dirty="0">
                <a:solidFill>
                  <a:schemeClr val="tx1"/>
                </a:solidFill>
                <a:latin typeface="Montserrat" pitchFamily="2" charset="77"/>
                <a:cs typeface="Cambria"/>
              </a:rPr>
              <a:t>-</a:t>
            </a:r>
            <a:r>
              <a:rPr sz="900" spc="25" dirty="0">
                <a:solidFill>
                  <a:schemeClr val="tx1"/>
                </a:solidFill>
                <a:latin typeface="Montserrat" pitchFamily="2" charset="77"/>
                <a:cs typeface="Cambria"/>
              </a:rPr>
              <a:t> </a:t>
            </a:r>
            <a:r>
              <a:rPr sz="900" spc="-45" dirty="0">
                <a:solidFill>
                  <a:schemeClr val="tx1"/>
                </a:solidFill>
                <a:latin typeface="Montserrat" pitchFamily="2" charset="77"/>
                <a:cs typeface="Cambria"/>
              </a:rPr>
              <a:t>Sydney's</a:t>
            </a:r>
            <a:r>
              <a:rPr sz="900" spc="25" dirty="0">
                <a:solidFill>
                  <a:schemeClr val="tx1"/>
                </a:solidFill>
                <a:latin typeface="Montserrat" pitchFamily="2" charset="77"/>
                <a:cs typeface="Cambria"/>
              </a:rPr>
              <a:t> </a:t>
            </a:r>
            <a:r>
              <a:rPr sz="900" dirty="0">
                <a:solidFill>
                  <a:schemeClr val="tx1"/>
                </a:solidFill>
                <a:latin typeface="Montserrat" pitchFamily="2" charset="77"/>
                <a:cs typeface="Cambria"/>
              </a:rPr>
              <a:t>CBD,</a:t>
            </a:r>
            <a:r>
              <a:rPr sz="900" spc="25" dirty="0">
                <a:solidFill>
                  <a:schemeClr val="tx1"/>
                </a:solidFill>
                <a:latin typeface="Montserrat" pitchFamily="2" charset="77"/>
                <a:cs typeface="Cambria"/>
              </a:rPr>
              <a:t> </a:t>
            </a:r>
            <a:r>
              <a:rPr sz="900" spc="-45" dirty="0">
                <a:solidFill>
                  <a:schemeClr val="tx1"/>
                </a:solidFill>
                <a:latin typeface="Montserrat" pitchFamily="2" charset="77"/>
                <a:cs typeface="Cambria"/>
              </a:rPr>
              <a:t>Eastern</a:t>
            </a:r>
            <a:r>
              <a:rPr sz="900" spc="25" dirty="0">
                <a:solidFill>
                  <a:schemeClr val="tx1"/>
                </a:solidFill>
                <a:latin typeface="Montserrat" pitchFamily="2" charset="77"/>
                <a:cs typeface="Cambria"/>
              </a:rPr>
              <a:t> </a:t>
            </a:r>
            <a:r>
              <a:rPr sz="900" spc="-40" dirty="0">
                <a:solidFill>
                  <a:schemeClr val="tx1"/>
                </a:solidFill>
                <a:latin typeface="Montserrat" pitchFamily="2" charset="77"/>
                <a:cs typeface="Cambria"/>
              </a:rPr>
              <a:t>Suburbs</a:t>
            </a:r>
            <a:r>
              <a:rPr sz="900" spc="25" dirty="0">
                <a:solidFill>
                  <a:schemeClr val="tx1"/>
                </a:solidFill>
                <a:latin typeface="Montserrat" pitchFamily="2" charset="77"/>
                <a:cs typeface="Cambria"/>
              </a:rPr>
              <a:t> </a:t>
            </a:r>
            <a:r>
              <a:rPr sz="900" spc="-30" dirty="0">
                <a:solidFill>
                  <a:schemeClr val="tx1"/>
                </a:solidFill>
                <a:latin typeface="Montserrat" pitchFamily="2" charset="77"/>
                <a:cs typeface="Cambria"/>
              </a:rPr>
              <a:t>and</a:t>
            </a:r>
            <a:r>
              <a:rPr sz="900" spc="25" dirty="0">
                <a:solidFill>
                  <a:schemeClr val="tx1"/>
                </a:solidFill>
                <a:latin typeface="Montserrat" pitchFamily="2" charset="77"/>
                <a:cs typeface="Cambria"/>
              </a:rPr>
              <a:t> </a:t>
            </a:r>
            <a:r>
              <a:rPr sz="900" spc="-10" dirty="0">
                <a:solidFill>
                  <a:schemeClr val="tx1"/>
                </a:solidFill>
                <a:latin typeface="Montserrat" pitchFamily="2" charset="77"/>
                <a:cs typeface="Cambria"/>
              </a:rPr>
              <a:t>Northern Beaches</a:t>
            </a:r>
            <a:endParaRPr sz="900" dirty="0">
              <a:solidFill>
                <a:schemeClr val="tx1"/>
              </a:solidFill>
              <a:latin typeface="Montserrat" pitchFamily="2" charset="77"/>
              <a:cs typeface="Cambria"/>
            </a:endParaRPr>
          </a:p>
        </p:txBody>
      </p:sp>
      <p:sp>
        <p:nvSpPr>
          <p:cNvPr id="6" name="Google Shape;133;p17">
            <a:extLst>
              <a:ext uri="{FF2B5EF4-FFF2-40B4-BE49-F238E27FC236}">
                <a16:creationId xmlns:a16="http://schemas.microsoft.com/office/drawing/2014/main" id="{B7F2A0E2-7142-DB74-6B38-808F35BD14EE}"/>
              </a:ext>
            </a:extLst>
          </p:cNvPr>
          <p:cNvSpPr txBox="1">
            <a:spLocks/>
          </p:cNvSpPr>
          <p:nvPr/>
        </p:nvSpPr>
        <p:spPr>
          <a:xfrm>
            <a:off x="311700" y="4710031"/>
            <a:ext cx="5477100" cy="28170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5000"/>
              </a:lnSpc>
              <a:spcAft>
                <a:spcPts val="800"/>
              </a:spcAft>
            </a:pPr>
            <a:r>
              <a:rPr lang="en-AU" sz="700" baseline="30000" dirty="0">
                <a:solidFill>
                  <a:srgbClr val="FDFAEB"/>
                </a:solidFill>
              </a:rPr>
              <a:t>1</a:t>
            </a:r>
            <a:r>
              <a:rPr lang="en-AU" sz="600" dirty="0">
                <a:solidFill>
                  <a:srgbClr val="FDFAEB"/>
                </a:solidFill>
              </a:rPr>
              <a:t>Source </a:t>
            </a:r>
            <a:r>
              <a:rPr lang="en-AU" sz="600" dirty="0" err="1">
                <a:solidFill>
                  <a:srgbClr val="FDFAEB"/>
                </a:solidFill>
              </a:rPr>
              <a:t>DSpark</a:t>
            </a:r>
            <a:r>
              <a:rPr lang="en-AU" sz="600" dirty="0">
                <a:solidFill>
                  <a:srgbClr val="FDFAEB"/>
                </a:solidFill>
              </a:rPr>
              <a:t> mobility data</a:t>
            </a:r>
          </a:p>
        </p:txBody>
      </p:sp>
      <p:graphicFrame>
        <p:nvGraphicFramePr>
          <p:cNvPr id="7" name="object 9">
            <a:extLst>
              <a:ext uri="{FF2B5EF4-FFF2-40B4-BE49-F238E27FC236}">
                <a16:creationId xmlns:a16="http://schemas.microsoft.com/office/drawing/2014/main" id="{5F7AF1F8-8DD5-2B2C-613A-50FB9EDBE17E}"/>
              </a:ext>
            </a:extLst>
          </p:cNvPr>
          <p:cNvGraphicFramePr>
            <a:graphicFrameLocks noGrp="1"/>
          </p:cNvGraphicFramePr>
          <p:nvPr>
            <p:extLst>
              <p:ext uri="{D42A27DB-BD31-4B8C-83A1-F6EECF244321}">
                <p14:modId xmlns:p14="http://schemas.microsoft.com/office/powerpoint/2010/main" val="284245362"/>
              </p:ext>
            </p:extLst>
          </p:nvPr>
        </p:nvGraphicFramePr>
        <p:xfrm>
          <a:off x="311700" y="1434963"/>
          <a:ext cx="5552550" cy="1466934"/>
        </p:xfrm>
        <a:graphic>
          <a:graphicData uri="http://schemas.openxmlformats.org/drawingml/2006/table">
            <a:tbl>
              <a:tblPr firstRow="1" bandRow="1">
                <a:tableStyleId>{2D5ABB26-0587-4C30-8999-92F81FD0307C}</a:tableStyleId>
              </a:tblPr>
              <a:tblGrid>
                <a:gridCol w="1110510">
                  <a:extLst>
                    <a:ext uri="{9D8B030D-6E8A-4147-A177-3AD203B41FA5}">
                      <a16:colId xmlns:a16="http://schemas.microsoft.com/office/drawing/2014/main" val="20000"/>
                    </a:ext>
                  </a:extLst>
                </a:gridCol>
                <a:gridCol w="1110510">
                  <a:extLst>
                    <a:ext uri="{9D8B030D-6E8A-4147-A177-3AD203B41FA5}">
                      <a16:colId xmlns:a16="http://schemas.microsoft.com/office/drawing/2014/main" val="20001"/>
                    </a:ext>
                  </a:extLst>
                </a:gridCol>
                <a:gridCol w="1110510">
                  <a:extLst>
                    <a:ext uri="{9D8B030D-6E8A-4147-A177-3AD203B41FA5}">
                      <a16:colId xmlns:a16="http://schemas.microsoft.com/office/drawing/2014/main" val="20002"/>
                    </a:ext>
                  </a:extLst>
                </a:gridCol>
                <a:gridCol w="1110510">
                  <a:extLst>
                    <a:ext uri="{9D8B030D-6E8A-4147-A177-3AD203B41FA5}">
                      <a16:colId xmlns:a16="http://schemas.microsoft.com/office/drawing/2014/main" val="20003"/>
                    </a:ext>
                  </a:extLst>
                </a:gridCol>
                <a:gridCol w="1110510">
                  <a:extLst>
                    <a:ext uri="{9D8B030D-6E8A-4147-A177-3AD203B41FA5}">
                      <a16:colId xmlns:a16="http://schemas.microsoft.com/office/drawing/2014/main" val="20004"/>
                    </a:ext>
                  </a:extLst>
                </a:gridCol>
              </a:tblGrid>
              <a:tr h="244489">
                <a:tc>
                  <a:txBody>
                    <a:bodyPr/>
                    <a:lstStyle/>
                    <a:p>
                      <a:pPr marL="31750">
                        <a:lnSpc>
                          <a:spcPts val="1175"/>
                        </a:lnSpc>
                      </a:pPr>
                      <a:r>
                        <a:rPr sz="900" spc="-10" dirty="0">
                          <a:solidFill>
                            <a:schemeClr val="tx1"/>
                          </a:solidFill>
                          <a:latin typeface="Montserrat" pitchFamily="2" charset="77"/>
                          <a:cs typeface="Cambria"/>
                        </a:rPr>
                        <a:t>Route</a:t>
                      </a:r>
                      <a:endParaRPr sz="900" dirty="0">
                        <a:solidFill>
                          <a:schemeClr val="tx1"/>
                        </a:solidFill>
                        <a:latin typeface="Montserrat" pitchFamily="2" charset="77"/>
                        <a:cs typeface="Cambria"/>
                      </a:endParaRPr>
                    </a:p>
                  </a:txBody>
                  <a:tcPr marL="45720" marR="45720" anchor="ctr">
                    <a:lnB w="12700" cap="flat" cmpd="sng" algn="ctr">
                      <a:solidFill>
                        <a:schemeClr val="tx1"/>
                      </a:solidFill>
                      <a:prstDash val="solid"/>
                      <a:round/>
                      <a:headEnd type="none" w="med" len="med"/>
                      <a:tailEnd type="none" w="med" len="med"/>
                    </a:lnB>
                  </a:tcPr>
                </a:tc>
                <a:tc>
                  <a:txBody>
                    <a:bodyPr/>
                    <a:lstStyle/>
                    <a:p>
                      <a:pPr marL="6350" indent="0">
                        <a:lnSpc>
                          <a:spcPts val="1175"/>
                        </a:lnSpc>
                        <a:tabLst/>
                      </a:pPr>
                      <a:r>
                        <a:rPr sz="900" dirty="0">
                          <a:solidFill>
                            <a:schemeClr val="tx1"/>
                          </a:solidFill>
                          <a:latin typeface="Montserrat" pitchFamily="2" charset="77"/>
                          <a:cs typeface="Cambria"/>
                        </a:rPr>
                        <a:t>Annual</a:t>
                      </a:r>
                      <a:r>
                        <a:rPr sz="900" spc="-25" dirty="0">
                          <a:solidFill>
                            <a:schemeClr val="tx1"/>
                          </a:solidFill>
                          <a:latin typeface="Montserrat" pitchFamily="2" charset="77"/>
                          <a:cs typeface="Cambria"/>
                        </a:rPr>
                        <a:t> </a:t>
                      </a:r>
                      <a:r>
                        <a:rPr sz="900" spc="-10" dirty="0">
                          <a:solidFill>
                            <a:schemeClr val="tx1"/>
                          </a:solidFill>
                          <a:latin typeface="Montserrat" pitchFamily="2" charset="77"/>
                          <a:cs typeface="Cambria"/>
                        </a:rPr>
                        <a:t>Trips</a:t>
                      </a:r>
                      <a:endParaRPr sz="900" dirty="0">
                        <a:solidFill>
                          <a:schemeClr val="tx1"/>
                        </a:solidFill>
                        <a:latin typeface="Montserrat" pitchFamily="2" charset="77"/>
                        <a:cs typeface="Cambria"/>
                      </a:endParaRPr>
                    </a:p>
                  </a:txBody>
                  <a:tcPr marL="45720" marR="45720" anchor="ctr">
                    <a:lnB w="12700" cap="flat" cmpd="sng" algn="ctr">
                      <a:solidFill>
                        <a:schemeClr val="tx1"/>
                      </a:solidFill>
                      <a:prstDash val="solid"/>
                      <a:round/>
                      <a:headEnd type="none" w="med" len="med"/>
                      <a:tailEnd type="none" w="med" len="med"/>
                    </a:lnB>
                  </a:tcPr>
                </a:tc>
                <a:tc>
                  <a:txBody>
                    <a:bodyPr/>
                    <a:lstStyle/>
                    <a:p>
                      <a:pPr marL="6350" indent="0">
                        <a:lnSpc>
                          <a:spcPts val="1175"/>
                        </a:lnSpc>
                        <a:tabLst/>
                      </a:pPr>
                      <a:r>
                        <a:rPr sz="900" dirty="0">
                          <a:solidFill>
                            <a:schemeClr val="tx1"/>
                          </a:solidFill>
                          <a:latin typeface="Montserrat" pitchFamily="2" charset="77"/>
                          <a:cs typeface="Cambria"/>
                        </a:rPr>
                        <a:t>Avg </a:t>
                      </a:r>
                      <a:r>
                        <a:rPr sz="900" spc="-10" dirty="0">
                          <a:solidFill>
                            <a:schemeClr val="tx1"/>
                          </a:solidFill>
                          <a:latin typeface="Montserrat" pitchFamily="2" charset="77"/>
                          <a:cs typeface="Cambria"/>
                        </a:rPr>
                        <a:t>Drive</a:t>
                      </a:r>
                      <a:r>
                        <a:rPr sz="900" dirty="0">
                          <a:solidFill>
                            <a:schemeClr val="tx1"/>
                          </a:solidFill>
                          <a:latin typeface="Montserrat" pitchFamily="2" charset="77"/>
                          <a:cs typeface="Cambria"/>
                        </a:rPr>
                        <a:t> </a:t>
                      </a:r>
                      <a:r>
                        <a:rPr sz="900" spc="-20" dirty="0">
                          <a:solidFill>
                            <a:schemeClr val="tx1"/>
                          </a:solidFill>
                          <a:latin typeface="Montserrat" pitchFamily="2" charset="77"/>
                          <a:cs typeface="Cambria"/>
                        </a:rPr>
                        <a:t>Time</a:t>
                      </a:r>
                      <a:endParaRPr sz="900" dirty="0">
                        <a:solidFill>
                          <a:schemeClr val="tx1"/>
                        </a:solidFill>
                        <a:latin typeface="Montserrat" pitchFamily="2" charset="77"/>
                        <a:cs typeface="Cambria"/>
                      </a:endParaRPr>
                    </a:p>
                  </a:txBody>
                  <a:tcPr marL="45720" marR="45720" anchor="ctr">
                    <a:lnB w="12700" cap="flat" cmpd="sng" algn="ctr">
                      <a:solidFill>
                        <a:schemeClr val="tx1"/>
                      </a:solidFill>
                      <a:prstDash val="solid"/>
                      <a:round/>
                      <a:headEnd type="none" w="med" len="med"/>
                      <a:tailEnd type="none" w="med" len="med"/>
                    </a:lnB>
                  </a:tcPr>
                </a:tc>
                <a:tc>
                  <a:txBody>
                    <a:bodyPr/>
                    <a:lstStyle/>
                    <a:p>
                      <a:pPr marL="6350" indent="0">
                        <a:lnSpc>
                          <a:spcPts val="1175"/>
                        </a:lnSpc>
                        <a:tabLst/>
                      </a:pPr>
                      <a:r>
                        <a:rPr sz="900" dirty="0">
                          <a:solidFill>
                            <a:schemeClr val="tx1"/>
                          </a:solidFill>
                          <a:latin typeface="Montserrat" pitchFamily="2" charset="77"/>
                          <a:cs typeface="Cambria"/>
                        </a:rPr>
                        <a:t>Alt</a:t>
                      </a:r>
                      <a:r>
                        <a:rPr sz="900" spc="30" dirty="0">
                          <a:solidFill>
                            <a:schemeClr val="tx1"/>
                          </a:solidFill>
                          <a:latin typeface="Montserrat" pitchFamily="2" charset="77"/>
                          <a:cs typeface="Cambria"/>
                        </a:rPr>
                        <a:t> </a:t>
                      </a:r>
                      <a:r>
                        <a:rPr sz="900" dirty="0">
                          <a:solidFill>
                            <a:schemeClr val="tx1"/>
                          </a:solidFill>
                          <a:latin typeface="Montserrat" pitchFamily="2" charset="77"/>
                          <a:cs typeface="Cambria"/>
                        </a:rPr>
                        <a:t>Air</a:t>
                      </a:r>
                      <a:r>
                        <a:rPr sz="900" spc="30" dirty="0">
                          <a:solidFill>
                            <a:schemeClr val="tx1"/>
                          </a:solidFill>
                          <a:latin typeface="Montserrat" pitchFamily="2" charset="77"/>
                          <a:cs typeface="Cambria"/>
                        </a:rPr>
                        <a:t> </a:t>
                      </a:r>
                      <a:r>
                        <a:rPr sz="900" spc="-20" dirty="0">
                          <a:solidFill>
                            <a:schemeClr val="tx1"/>
                          </a:solidFill>
                          <a:latin typeface="Montserrat" pitchFamily="2" charset="77"/>
                          <a:cs typeface="Cambria"/>
                        </a:rPr>
                        <a:t>Time</a:t>
                      </a:r>
                      <a:endParaRPr sz="900" dirty="0">
                        <a:solidFill>
                          <a:schemeClr val="tx1"/>
                        </a:solidFill>
                        <a:latin typeface="Montserrat" pitchFamily="2" charset="77"/>
                        <a:cs typeface="Cambria"/>
                      </a:endParaRPr>
                    </a:p>
                  </a:txBody>
                  <a:tcPr marL="45720" marR="45720" anchor="ctr">
                    <a:lnB w="12700" cap="flat" cmpd="sng" algn="ctr">
                      <a:solidFill>
                        <a:schemeClr val="tx1"/>
                      </a:solidFill>
                      <a:prstDash val="solid"/>
                      <a:round/>
                      <a:headEnd type="none" w="med" len="med"/>
                      <a:tailEnd type="none" w="med" len="med"/>
                    </a:lnB>
                  </a:tcPr>
                </a:tc>
                <a:tc>
                  <a:txBody>
                    <a:bodyPr/>
                    <a:lstStyle/>
                    <a:p>
                      <a:pPr marL="6350" indent="0">
                        <a:lnSpc>
                          <a:spcPts val="1175"/>
                        </a:lnSpc>
                        <a:tabLst/>
                      </a:pPr>
                      <a:r>
                        <a:rPr sz="900" dirty="0">
                          <a:solidFill>
                            <a:schemeClr val="tx1"/>
                          </a:solidFill>
                          <a:latin typeface="Montserrat" pitchFamily="2" charset="77"/>
                          <a:cs typeface="Cambria"/>
                        </a:rPr>
                        <a:t>Time</a:t>
                      </a:r>
                      <a:r>
                        <a:rPr sz="900" spc="-40" dirty="0">
                          <a:solidFill>
                            <a:schemeClr val="tx1"/>
                          </a:solidFill>
                          <a:latin typeface="Montserrat" pitchFamily="2" charset="77"/>
                          <a:cs typeface="Cambria"/>
                        </a:rPr>
                        <a:t> </a:t>
                      </a:r>
                      <a:r>
                        <a:rPr sz="900" spc="-10" dirty="0">
                          <a:solidFill>
                            <a:schemeClr val="tx1"/>
                          </a:solidFill>
                          <a:latin typeface="Montserrat" pitchFamily="2" charset="77"/>
                          <a:cs typeface="Cambria"/>
                        </a:rPr>
                        <a:t>Saving</a:t>
                      </a:r>
                      <a:endParaRPr sz="900" dirty="0">
                        <a:solidFill>
                          <a:schemeClr val="tx1"/>
                        </a:solidFill>
                        <a:latin typeface="Montserrat" pitchFamily="2" charset="77"/>
                        <a:cs typeface="Cambria"/>
                      </a:endParaRPr>
                    </a:p>
                  </a:txBody>
                  <a:tcPr marL="45720" marR="4572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4489">
                <a:tc>
                  <a:txBody>
                    <a:bodyPr/>
                    <a:lstStyle/>
                    <a:p>
                      <a:pPr marL="31750">
                        <a:lnSpc>
                          <a:spcPts val="1100"/>
                        </a:lnSpc>
                      </a:pPr>
                      <a:r>
                        <a:rPr lang="en-AU" sz="800" spc="-10" dirty="0">
                          <a:solidFill>
                            <a:schemeClr val="tx1"/>
                          </a:solidFill>
                          <a:latin typeface="Montserrat" pitchFamily="2" charset="77"/>
                          <a:cs typeface="Cambria"/>
                        </a:rPr>
                        <a:t>Central Coast</a:t>
                      </a:r>
                      <a:endParaRPr sz="8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sz="800" spc="-10" dirty="0">
                          <a:solidFill>
                            <a:schemeClr val="tx1"/>
                          </a:solidFill>
                          <a:latin typeface="Montserrat" pitchFamily="2" charset="77"/>
                          <a:cs typeface="Cambria"/>
                        </a:rPr>
                        <a:t>8.34M</a:t>
                      </a:r>
                      <a:endParaRPr sz="8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sz="800" spc="-20" dirty="0">
                          <a:solidFill>
                            <a:schemeClr val="tx1"/>
                          </a:solidFill>
                          <a:latin typeface="Montserrat" pitchFamily="2" charset="77"/>
                          <a:cs typeface="Cambria"/>
                        </a:rPr>
                        <a:t>2h</a:t>
                      </a:r>
                      <a:r>
                        <a:rPr sz="800" spc="-30" dirty="0">
                          <a:solidFill>
                            <a:schemeClr val="tx1"/>
                          </a:solidFill>
                          <a:latin typeface="Montserrat" pitchFamily="2" charset="77"/>
                          <a:cs typeface="Cambria"/>
                        </a:rPr>
                        <a:t> </a:t>
                      </a:r>
                      <a:r>
                        <a:rPr sz="800" spc="-25" dirty="0">
                          <a:solidFill>
                            <a:schemeClr val="tx1"/>
                          </a:solidFill>
                          <a:latin typeface="Montserrat" pitchFamily="2" charset="77"/>
                          <a:cs typeface="Cambria"/>
                        </a:rPr>
                        <a:t>30m</a:t>
                      </a:r>
                      <a:endParaRPr sz="8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sz="800" spc="-75" dirty="0">
                          <a:solidFill>
                            <a:schemeClr val="tx1"/>
                          </a:solidFill>
                          <a:latin typeface="Montserrat" pitchFamily="2" charset="77"/>
                          <a:cs typeface="Cambria"/>
                        </a:rPr>
                        <a:t>15</a:t>
                      </a:r>
                      <a:r>
                        <a:rPr sz="800" spc="25" dirty="0">
                          <a:solidFill>
                            <a:schemeClr val="tx1"/>
                          </a:solidFill>
                          <a:latin typeface="Montserrat" pitchFamily="2" charset="77"/>
                          <a:cs typeface="Cambria"/>
                        </a:rPr>
                        <a:t> </a:t>
                      </a:r>
                      <a:r>
                        <a:rPr sz="800" spc="-20" dirty="0">
                          <a:solidFill>
                            <a:schemeClr val="tx1"/>
                          </a:solidFill>
                          <a:latin typeface="Montserrat" pitchFamily="2" charset="77"/>
                          <a:cs typeface="Cambria"/>
                        </a:rPr>
                        <a:t>mins</a:t>
                      </a:r>
                      <a:endParaRPr sz="8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352425" indent="-346075">
                        <a:lnSpc>
                          <a:spcPts val="1100"/>
                        </a:lnSpc>
                        <a:tabLst/>
                      </a:pPr>
                      <a:r>
                        <a:rPr sz="800" spc="-20" dirty="0">
                          <a:solidFill>
                            <a:schemeClr val="tx1"/>
                          </a:solidFill>
                          <a:latin typeface="Montserrat" pitchFamily="2" charset="77"/>
                          <a:cs typeface="Cambria"/>
                        </a:rPr>
                        <a:t>~90%</a:t>
                      </a:r>
                      <a:endParaRPr sz="8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244489">
                <a:tc>
                  <a:txBody>
                    <a:bodyPr/>
                    <a:lstStyle/>
                    <a:p>
                      <a:pPr marL="31750">
                        <a:lnSpc>
                          <a:spcPts val="1100"/>
                        </a:lnSpc>
                      </a:pPr>
                      <a:r>
                        <a:rPr sz="800" spc="-10" dirty="0">
                          <a:solidFill>
                            <a:schemeClr val="tx1"/>
                          </a:solidFill>
                          <a:latin typeface="Montserrat" pitchFamily="2" charset="77"/>
                          <a:cs typeface="Cambria"/>
                        </a:rPr>
                        <a:t>Wollongong</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sz="800" spc="-10" dirty="0">
                          <a:solidFill>
                            <a:schemeClr val="tx1"/>
                          </a:solidFill>
                          <a:latin typeface="Montserrat" pitchFamily="2" charset="77"/>
                          <a:cs typeface="Cambria"/>
                        </a:rPr>
                        <a:t>5.82M</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lang="en-AU" sz="800" spc="-20" dirty="0">
                          <a:solidFill>
                            <a:schemeClr val="tx1"/>
                          </a:solidFill>
                          <a:latin typeface="Montserrat" pitchFamily="2" charset="77"/>
                          <a:cs typeface="Cambria"/>
                        </a:rPr>
                        <a:t>2</a:t>
                      </a:r>
                      <a:r>
                        <a:rPr sz="800" spc="-20" dirty="0">
                          <a:solidFill>
                            <a:schemeClr val="tx1"/>
                          </a:solidFill>
                          <a:latin typeface="Montserrat" pitchFamily="2" charset="77"/>
                          <a:cs typeface="Cambria"/>
                        </a:rPr>
                        <a:t>h</a:t>
                      </a:r>
                      <a:r>
                        <a:rPr sz="800" spc="-30" dirty="0">
                          <a:solidFill>
                            <a:schemeClr val="tx1"/>
                          </a:solidFill>
                          <a:latin typeface="Montserrat" pitchFamily="2" charset="77"/>
                          <a:cs typeface="Cambria"/>
                        </a:rPr>
                        <a:t> </a:t>
                      </a:r>
                      <a:r>
                        <a:rPr lang="en-AU" sz="800" spc="-25" dirty="0">
                          <a:solidFill>
                            <a:schemeClr val="tx1"/>
                          </a:solidFill>
                          <a:latin typeface="Montserrat" pitchFamily="2" charset="77"/>
                          <a:cs typeface="Cambria"/>
                        </a:rPr>
                        <a:t>3</a:t>
                      </a:r>
                      <a:r>
                        <a:rPr sz="800" spc="-25" dirty="0">
                          <a:solidFill>
                            <a:schemeClr val="tx1"/>
                          </a:solidFill>
                          <a:latin typeface="Montserrat" pitchFamily="2" charset="77"/>
                          <a:cs typeface="Cambria"/>
                        </a:rPr>
                        <a:t>5m</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sz="800" spc="-75" dirty="0">
                          <a:solidFill>
                            <a:schemeClr val="tx1"/>
                          </a:solidFill>
                          <a:latin typeface="Montserrat" pitchFamily="2" charset="77"/>
                          <a:cs typeface="Cambria"/>
                        </a:rPr>
                        <a:t>20</a:t>
                      </a:r>
                      <a:r>
                        <a:rPr sz="800" spc="25" dirty="0">
                          <a:solidFill>
                            <a:schemeClr val="tx1"/>
                          </a:solidFill>
                          <a:latin typeface="Montserrat" pitchFamily="2" charset="77"/>
                          <a:cs typeface="Cambria"/>
                        </a:rPr>
                        <a:t> </a:t>
                      </a:r>
                      <a:r>
                        <a:rPr sz="800" spc="-20" dirty="0">
                          <a:solidFill>
                            <a:schemeClr val="tx1"/>
                          </a:solidFill>
                          <a:latin typeface="Montserrat" pitchFamily="2" charset="77"/>
                          <a:cs typeface="Cambria"/>
                        </a:rPr>
                        <a:t>mins</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352425" indent="-346075">
                        <a:lnSpc>
                          <a:spcPts val="1100"/>
                        </a:lnSpc>
                        <a:tabLst/>
                      </a:pPr>
                      <a:r>
                        <a:rPr sz="800" spc="-20" dirty="0">
                          <a:solidFill>
                            <a:schemeClr val="tx1"/>
                          </a:solidFill>
                          <a:latin typeface="Montserrat" pitchFamily="2" charset="77"/>
                          <a:cs typeface="Cambria"/>
                        </a:rPr>
                        <a:t>~90%</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244489">
                <a:tc>
                  <a:txBody>
                    <a:bodyPr/>
                    <a:lstStyle/>
                    <a:p>
                      <a:pPr marL="31750">
                        <a:lnSpc>
                          <a:spcPts val="1100"/>
                        </a:lnSpc>
                      </a:pPr>
                      <a:r>
                        <a:rPr sz="800" spc="-10" dirty="0">
                          <a:solidFill>
                            <a:schemeClr val="tx1"/>
                          </a:solidFill>
                          <a:latin typeface="Montserrat" pitchFamily="2" charset="77"/>
                          <a:cs typeface="Cambria"/>
                        </a:rPr>
                        <a:t>Newcastle</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sz="800" spc="-10" dirty="0">
                          <a:solidFill>
                            <a:schemeClr val="tx1"/>
                          </a:solidFill>
                          <a:latin typeface="Montserrat" pitchFamily="2" charset="77"/>
                          <a:cs typeface="Cambria"/>
                        </a:rPr>
                        <a:t>2.94M</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sz="800" spc="-20" dirty="0">
                          <a:solidFill>
                            <a:schemeClr val="tx1"/>
                          </a:solidFill>
                          <a:latin typeface="Montserrat" pitchFamily="2" charset="77"/>
                          <a:cs typeface="Cambria"/>
                        </a:rPr>
                        <a:t>4h</a:t>
                      </a:r>
                      <a:r>
                        <a:rPr sz="800" spc="-30" dirty="0">
                          <a:solidFill>
                            <a:schemeClr val="tx1"/>
                          </a:solidFill>
                          <a:latin typeface="Montserrat" pitchFamily="2" charset="77"/>
                          <a:cs typeface="Cambria"/>
                        </a:rPr>
                        <a:t> </a:t>
                      </a:r>
                      <a:r>
                        <a:rPr sz="800" spc="-25" dirty="0">
                          <a:solidFill>
                            <a:schemeClr val="tx1"/>
                          </a:solidFill>
                          <a:latin typeface="Montserrat" pitchFamily="2" charset="77"/>
                          <a:cs typeface="Cambria"/>
                        </a:rPr>
                        <a:t>00m</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sz="800" spc="-75" dirty="0">
                          <a:solidFill>
                            <a:schemeClr val="tx1"/>
                          </a:solidFill>
                          <a:latin typeface="Montserrat" pitchFamily="2" charset="77"/>
                          <a:cs typeface="Cambria"/>
                        </a:rPr>
                        <a:t>30</a:t>
                      </a:r>
                      <a:r>
                        <a:rPr sz="800" spc="25" dirty="0">
                          <a:solidFill>
                            <a:schemeClr val="tx1"/>
                          </a:solidFill>
                          <a:latin typeface="Montserrat" pitchFamily="2" charset="77"/>
                          <a:cs typeface="Cambria"/>
                        </a:rPr>
                        <a:t> </a:t>
                      </a:r>
                      <a:r>
                        <a:rPr sz="800" spc="-20" dirty="0">
                          <a:solidFill>
                            <a:schemeClr val="tx1"/>
                          </a:solidFill>
                          <a:latin typeface="Montserrat" pitchFamily="2" charset="77"/>
                          <a:cs typeface="Cambria"/>
                        </a:rPr>
                        <a:t>mins</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352425" indent="-346075">
                        <a:lnSpc>
                          <a:spcPts val="1100"/>
                        </a:lnSpc>
                        <a:tabLst/>
                      </a:pPr>
                      <a:r>
                        <a:rPr sz="800" spc="-80" dirty="0">
                          <a:solidFill>
                            <a:schemeClr val="tx1"/>
                          </a:solidFill>
                          <a:latin typeface="Montserrat" pitchFamily="2" charset="77"/>
                          <a:cs typeface="Cambria"/>
                        </a:rPr>
                        <a:t>~85–</a:t>
                      </a:r>
                      <a:r>
                        <a:rPr sz="800" spc="-25" dirty="0">
                          <a:solidFill>
                            <a:schemeClr val="tx1"/>
                          </a:solidFill>
                          <a:latin typeface="Montserrat" pitchFamily="2" charset="77"/>
                          <a:cs typeface="Cambria"/>
                        </a:rPr>
                        <a:t>90%</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r h="244489">
                <a:tc>
                  <a:txBody>
                    <a:bodyPr/>
                    <a:lstStyle/>
                    <a:p>
                      <a:pPr marL="31750">
                        <a:lnSpc>
                          <a:spcPts val="1100"/>
                        </a:lnSpc>
                      </a:pPr>
                      <a:r>
                        <a:rPr sz="800" spc="-10" dirty="0">
                          <a:solidFill>
                            <a:schemeClr val="tx1"/>
                          </a:solidFill>
                          <a:latin typeface="Montserrat" pitchFamily="2" charset="77"/>
                          <a:cs typeface="Cambria"/>
                        </a:rPr>
                        <a:t>Canberra</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sz="800" spc="-10" dirty="0">
                          <a:solidFill>
                            <a:schemeClr val="tx1"/>
                          </a:solidFill>
                          <a:latin typeface="Montserrat" pitchFamily="2" charset="77"/>
                          <a:cs typeface="Cambria"/>
                        </a:rPr>
                        <a:t>1.80M</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sz="800" spc="-20" dirty="0">
                          <a:solidFill>
                            <a:schemeClr val="tx1"/>
                          </a:solidFill>
                          <a:latin typeface="Montserrat" pitchFamily="2" charset="77"/>
                          <a:cs typeface="Cambria"/>
                        </a:rPr>
                        <a:t>4h</a:t>
                      </a:r>
                      <a:r>
                        <a:rPr sz="800" spc="-30" dirty="0">
                          <a:solidFill>
                            <a:schemeClr val="tx1"/>
                          </a:solidFill>
                          <a:latin typeface="Montserrat" pitchFamily="2" charset="77"/>
                          <a:cs typeface="Cambria"/>
                        </a:rPr>
                        <a:t> </a:t>
                      </a:r>
                      <a:r>
                        <a:rPr lang="en-AU" sz="800" spc="-25" dirty="0">
                          <a:solidFill>
                            <a:schemeClr val="tx1"/>
                          </a:solidFill>
                          <a:latin typeface="Montserrat" pitchFamily="2" charset="77"/>
                          <a:cs typeface="Cambria"/>
                        </a:rPr>
                        <a:t>29</a:t>
                      </a:r>
                      <a:r>
                        <a:rPr sz="800" spc="-25" dirty="0">
                          <a:solidFill>
                            <a:schemeClr val="tx1"/>
                          </a:solidFill>
                          <a:latin typeface="Montserrat" pitchFamily="2" charset="77"/>
                          <a:cs typeface="Cambria"/>
                        </a:rPr>
                        <a:t>m</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sz="800" spc="-75" dirty="0">
                          <a:solidFill>
                            <a:schemeClr val="tx1"/>
                          </a:solidFill>
                          <a:latin typeface="Montserrat" pitchFamily="2" charset="77"/>
                          <a:cs typeface="Cambria"/>
                        </a:rPr>
                        <a:t>60</a:t>
                      </a:r>
                      <a:r>
                        <a:rPr sz="800" spc="25" dirty="0">
                          <a:solidFill>
                            <a:schemeClr val="tx1"/>
                          </a:solidFill>
                          <a:latin typeface="Montserrat" pitchFamily="2" charset="77"/>
                          <a:cs typeface="Cambria"/>
                        </a:rPr>
                        <a:t> </a:t>
                      </a:r>
                      <a:r>
                        <a:rPr sz="800" spc="-20" dirty="0">
                          <a:solidFill>
                            <a:schemeClr val="tx1"/>
                          </a:solidFill>
                          <a:latin typeface="Montserrat" pitchFamily="2" charset="77"/>
                          <a:cs typeface="Cambria"/>
                        </a:rPr>
                        <a:t>mins</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352425" indent="-346075">
                        <a:lnSpc>
                          <a:spcPts val="1100"/>
                        </a:lnSpc>
                        <a:tabLst/>
                      </a:pPr>
                      <a:r>
                        <a:rPr sz="800" spc="-20" dirty="0">
                          <a:solidFill>
                            <a:schemeClr val="tx1"/>
                          </a:solidFill>
                          <a:latin typeface="Montserrat" pitchFamily="2" charset="77"/>
                          <a:cs typeface="Cambria"/>
                        </a:rPr>
                        <a:t>~80%</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r h="244489">
                <a:tc>
                  <a:txBody>
                    <a:bodyPr/>
                    <a:lstStyle/>
                    <a:p>
                      <a:pPr marL="31750">
                        <a:lnSpc>
                          <a:spcPts val="1115"/>
                        </a:lnSpc>
                      </a:pPr>
                      <a:r>
                        <a:rPr sz="800" spc="-10" dirty="0">
                          <a:solidFill>
                            <a:schemeClr val="tx1"/>
                          </a:solidFill>
                          <a:latin typeface="Montserrat" pitchFamily="2" charset="77"/>
                          <a:cs typeface="Cambria"/>
                        </a:rPr>
                        <a:t>Bowral</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 indent="0">
                        <a:lnSpc>
                          <a:spcPts val="1115"/>
                        </a:lnSpc>
                        <a:tabLst/>
                      </a:pPr>
                      <a:r>
                        <a:rPr sz="800" spc="-10" dirty="0">
                          <a:solidFill>
                            <a:schemeClr val="tx1"/>
                          </a:solidFill>
                          <a:latin typeface="Montserrat" pitchFamily="2" charset="77"/>
                          <a:cs typeface="Cambria"/>
                        </a:rPr>
                        <a:t>0.96M</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5" indent="-104775">
                        <a:lnSpc>
                          <a:spcPts val="1115"/>
                        </a:lnSpc>
                        <a:tabLst/>
                      </a:pPr>
                      <a:r>
                        <a:rPr sz="800" spc="-20" dirty="0">
                          <a:solidFill>
                            <a:schemeClr val="tx1"/>
                          </a:solidFill>
                          <a:latin typeface="Montserrat" pitchFamily="2" charset="77"/>
                          <a:cs typeface="Cambria"/>
                        </a:rPr>
                        <a:t>3h</a:t>
                      </a:r>
                      <a:r>
                        <a:rPr sz="800" spc="-30" dirty="0">
                          <a:solidFill>
                            <a:schemeClr val="tx1"/>
                          </a:solidFill>
                          <a:latin typeface="Montserrat" pitchFamily="2" charset="77"/>
                          <a:cs typeface="Cambria"/>
                        </a:rPr>
                        <a:t> </a:t>
                      </a:r>
                      <a:r>
                        <a:rPr sz="800" spc="-25" dirty="0">
                          <a:solidFill>
                            <a:schemeClr val="tx1"/>
                          </a:solidFill>
                          <a:latin typeface="Montserrat" pitchFamily="2" charset="77"/>
                          <a:cs typeface="Cambria"/>
                        </a:rPr>
                        <a:t>40m</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9875" indent="-263525">
                        <a:lnSpc>
                          <a:spcPts val="1115"/>
                        </a:lnSpc>
                        <a:tabLst/>
                      </a:pPr>
                      <a:r>
                        <a:rPr sz="800" spc="-75" dirty="0">
                          <a:solidFill>
                            <a:schemeClr val="tx1"/>
                          </a:solidFill>
                          <a:latin typeface="Montserrat" pitchFamily="2" charset="77"/>
                          <a:cs typeface="Cambria"/>
                        </a:rPr>
                        <a:t>25</a:t>
                      </a:r>
                      <a:r>
                        <a:rPr sz="800" spc="25" dirty="0">
                          <a:solidFill>
                            <a:schemeClr val="tx1"/>
                          </a:solidFill>
                          <a:latin typeface="Montserrat" pitchFamily="2" charset="77"/>
                          <a:cs typeface="Cambria"/>
                        </a:rPr>
                        <a:t> </a:t>
                      </a:r>
                      <a:r>
                        <a:rPr sz="800" spc="-20" dirty="0">
                          <a:solidFill>
                            <a:schemeClr val="tx1"/>
                          </a:solidFill>
                          <a:latin typeface="Montserrat" pitchFamily="2" charset="77"/>
                          <a:cs typeface="Cambria"/>
                        </a:rPr>
                        <a:t>mins</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52425" indent="-346075">
                        <a:lnSpc>
                          <a:spcPts val="1115"/>
                        </a:lnSpc>
                        <a:tabLst/>
                      </a:pPr>
                      <a:r>
                        <a:rPr sz="800" spc="-80" dirty="0">
                          <a:solidFill>
                            <a:schemeClr val="tx1"/>
                          </a:solidFill>
                          <a:latin typeface="Montserrat" pitchFamily="2" charset="77"/>
                          <a:cs typeface="Cambria"/>
                        </a:rPr>
                        <a:t>~85–</a:t>
                      </a:r>
                      <a:r>
                        <a:rPr sz="800" spc="-25" dirty="0">
                          <a:solidFill>
                            <a:schemeClr val="tx1"/>
                          </a:solidFill>
                          <a:latin typeface="Montserrat" pitchFamily="2" charset="77"/>
                          <a:cs typeface="Cambria"/>
                        </a:rPr>
                        <a:t>90%</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9" name="object 11">
            <a:extLst>
              <a:ext uri="{FF2B5EF4-FFF2-40B4-BE49-F238E27FC236}">
                <a16:creationId xmlns:a16="http://schemas.microsoft.com/office/drawing/2014/main" id="{1B23FB34-5535-9183-C403-8ED463A1E17D}"/>
              </a:ext>
            </a:extLst>
          </p:cNvPr>
          <p:cNvSpPr txBox="1"/>
          <p:nvPr/>
        </p:nvSpPr>
        <p:spPr>
          <a:xfrm>
            <a:off x="311699" y="3086805"/>
            <a:ext cx="5552551" cy="340734"/>
          </a:xfrm>
          <a:prstGeom prst="rect">
            <a:avLst/>
          </a:prstGeom>
        </p:spPr>
        <p:txBody>
          <a:bodyPr vert="horz" wrap="square" lIns="0" tIns="12700" rIns="0" bIns="0" rtlCol="0">
            <a:spAutoFit/>
          </a:bodyPr>
          <a:lstStyle/>
          <a:p>
            <a:pPr marL="12700">
              <a:lnSpc>
                <a:spcPct val="110000"/>
              </a:lnSpc>
              <a:spcBef>
                <a:spcPts val="100"/>
              </a:spcBef>
            </a:pPr>
            <a:r>
              <a:rPr sz="1000" dirty="0">
                <a:solidFill>
                  <a:schemeClr val="tx1"/>
                </a:solidFill>
                <a:latin typeface="Montserrat" pitchFamily="2" charset="77"/>
                <a:cs typeface="Cambria"/>
              </a:rPr>
              <a:t>20M</a:t>
            </a:r>
            <a:r>
              <a:rPr sz="1000" spc="-60" dirty="0">
                <a:solidFill>
                  <a:schemeClr val="tx1"/>
                </a:solidFill>
                <a:latin typeface="Montserrat" pitchFamily="2" charset="77"/>
                <a:cs typeface="Cambria"/>
              </a:rPr>
              <a:t> </a:t>
            </a:r>
            <a:r>
              <a:rPr sz="1000" spc="-20" dirty="0">
                <a:solidFill>
                  <a:schemeClr val="tx1"/>
                </a:solidFill>
                <a:latin typeface="Montserrat" pitchFamily="2" charset="77"/>
                <a:cs typeface="Cambria"/>
              </a:rPr>
              <a:t>annual</a:t>
            </a:r>
            <a:r>
              <a:rPr sz="1000" spc="-5" dirty="0">
                <a:solidFill>
                  <a:schemeClr val="tx1"/>
                </a:solidFill>
                <a:latin typeface="Montserrat" pitchFamily="2" charset="77"/>
                <a:cs typeface="Cambria"/>
              </a:rPr>
              <a:t> </a:t>
            </a:r>
            <a:r>
              <a:rPr sz="1000" spc="-30" dirty="0">
                <a:solidFill>
                  <a:schemeClr val="tx1"/>
                </a:solidFill>
                <a:latin typeface="Montserrat" pitchFamily="2" charset="77"/>
                <a:cs typeface="Cambria"/>
              </a:rPr>
              <a:t>journeys</a:t>
            </a:r>
            <a:r>
              <a:rPr sz="1000" spc="-10" dirty="0">
                <a:solidFill>
                  <a:schemeClr val="tx1"/>
                </a:solidFill>
                <a:latin typeface="Montserrat" pitchFamily="2" charset="77"/>
                <a:cs typeface="Cambria"/>
              </a:rPr>
              <a:t> </a:t>
            </a:r>
            <a:r>
              <a:rPr sz="1000" spc="-35" dirty="0">
                <a:solidFill>
                  <a:schemeClr val="tx1"/>
                </a:solidFill>
                <a:latin typeface="Montserrat" pitchFamily="2" charset="77"/>
                <a:cs typeface="Cambria"/>
              </a:rPr>
              <a:t>across</a:t>
            </a:r>
            <a:r>
              <a:rPr sz="1000" spc="-10" dirty="0">
                <a:solidFill>
                  <a:schemeClr val="tx1"/>
                </a:solidFill>
                <a:latin typeface="Montserrat" pitchFamily="2" charset="77"/>
                <a:cs typeface="Cambria"/>
              </a:rPr>
              <a:t> </a:t>
            </a:r>
            <a:r>
              <a:rPr sz="1000" spc="-20" dirty="0">
                <a:solidFill>
                  <a:schemeClr val="tx1"/>
                </a:solidFill>
                <a:latin typeface="Montserrat" pitchFamily="2" charset="77"/>
                <a:cs typeface="Cambria"/>
              </a:rPr>
              <a:t>five</a:t>
            </a:r>
            <a:r>
              <a:rPr sz="1000" spc="-10" dirty="0">
                <a:solidFill>
                  <a:schemeClr val="tx1"/>
                </a:solidFill>
                <a:latin typeface="Montserrat" pitchFamily="2" charset="77"/>
                <a:cs typeface="Cambria"/>
              </a:rPr>
              <a:t> </a:t>
            </a:r>
            <a:r>
              <a:rPr sz="1000" spc="-35" dirty="0">
                <a:solidFill>
                  <a:schemeClr val="tx1"/>
                </a:solidFill>
                <a:latin typeface="Montserrat" pitchFamily="2" charset="77"/>
                <a:cs typeface="Cambria"/>
              </a:rPr>
              <a:t>key</a:t>
            </a:r>
            <a:r>
              <a:rPr sz="1000" spc="-5" dirty="0">
                <a:solidFill>
                  <a:schemeClr val="tx1"/>
                </a:solidFill>
                <a:latin typeface="Montserrat" pitchFamily="2" charset="77"/>
                <a:cs typeface="Cambria"/>
              </a:rPr>
              <a:t> </a:t>
            </a:r>
            <a:r>
              <a:rPr lang="en-AU" sz="1000" spc="-25" dirty="0">
                <a:solidFill>
                  <a:schemeClr val="tx1"/>
                </a:solidFill>
                <a:latin typeface="Montserrat" pitchFamily="2" charset="77"/>
                <a:cs typeface="Cambria"/>
              </a:rPr>
              <a:t>route</a:t>
            </a:r>
            <a:r>
              <a:rPr sz="1000" spc="-25" dirty="0">
                <a:solidFill>
                  <a:schemeClr val="tx1"/>
                </a:solidFill>
                <a:latin typeface="Montserrat" pitchFamily="2" charset="77"/>
                <a:cs typeface="Cambria"/>
              </a:rPr>
              <a:t>s</a:t>
            </a:r>
            <a:r>
              <a:rPr sz="1000" spc="-10" dirty="0">
                <a:solidFill>
                  <a:schemeClr val="tx1"/>
                </a:solidFill>
                <a:latin typeface="Montserrat" pitchFamily="2" charset="77"/>
                <a:cs typeface="Cambria"/>
              </a:rPr>
              <a:t> </a:t>
            </a:r>
            <a:r>
              <a:rPr lang="en-GB" sz="1000" spc="-80" dirty="0">
                <a:solidFill>
                  <a:schemeClr val="tx1"/>
                </a:solidFill>
                <a:latin typeface="Montserrat" pitchFamily="2" charset="77"/>
                <a:cs typeface="Cambria"/>
              </a:rPr>
              <a:t>–</a:t>
            </a:r>
            <a:r>
              <a:rPr sz="1000" spc="15" dirty="0">
                <a:solidFill>
                  <a:schemeClr val="tx1"/>
                </a:solidFill>
                <a:latin typeface="Montserrat" pitchFamily="2" charset="77"/>
                <a:cs typeface="Cambria"/>
              </a:rPr>
              <a:t> </a:t>
            </a:r>
            <a:r>
              <a:rPr sz="1000" dirty="0">
                <a:solidFill>
                  <a:schemeClr val="tx1"/>
                </a:solidFill>
                <a:latin typeface="Montserrat" pitchFamily="2" charset="77"/>
                <a:cs typeface="Cambria"/>
              </a:rPr>
              <a:t>a</a:t>
            </a:r>
            <a:r>
              <a:rPr sz="1000" spc="-10" dirty="0">
                <a:solidFill>
                  <a:schemeClr val="tx1"/>
                </a:solidFill>
                <a:latin typeface="Montserrat" pitchFamily="2" charset="77"/>
                <a:cs typeface="Cambria"/>
              </a:rPr>
              <a:t> </a:t>
            </a:r>
            <a:r>
              <a:rPr sz="1000" spc="-30" dirty="0">
                <a:solidFill>
                  <a:schemeClr val="tx1"/>
                </a:solidFill>
                <a:latin typeface="Montserrat" pitchFamily="2" charset="77"/>
                <a:cs typeface="Cambria"/>
              </a:rPr>
              <a:t>perfect</a:t>
            </a:r>
            <a:r>
              <a:rPr sz="1000" spc="-10" dirty="0">
                <a:solidFill>
                  <a:schemeClr val="tx1"/>
                </a:solidFill>
                <a:latin typeface="Montserrat" pitchFamily="2" charset="77"/>
                <a:cs typeface="Cambria"/>
              </a:rPr>
              <a:t> </a:t>
            </a:r>
            <a:r>
              <a:rPr sz="1000" dirty="0">
                <a:solidFill>
                  <a:schemeClr val="tx1"/>
                </a:solidFill>
                <a:latin typeface="Montserrat" pitchFamily="2" charset="77"/>
                <a:cs typeface="Cambria"/>
              </a:rPr>
              <a:t>fit</a:t>
            </a:r>
            <a:r>
              <a:rPr sz="1000" spc="-5" dirty="0">
                <a:solidFill>
                  <a:schemeClr val="tx1"/>
                </a:solidFill>
                <a:latin typeface="Montserrat" pitchFamily="2" charset="77"/>
                <a:cs typeface="Cambria"/>
              </a:rPr>
              <a:t> </a:t>
            </a:r>
            <a:r>
              <a:rPr sz="1000" dirty="0">
                <a:solidFill>
                  <a:schemeClr val="tx1"/>
                </a:solidFill>
                <a:latin typeface="Montserrat" pitchFamily="2" charset="77"/>
                <a:cs typeface="Cambria"/>
              </a:rPr>
              <a:t>for</a:t>
            </a:r>
            <a:r>
              <a:rPr sz="1000" spc="-10" dirty="0">
                <a:solidFill>
                  <a:schemeClr val="tx1"/>
                </a:solidFill>
                <a:latin typeface="Montserrat" pitchFamily="2" charset="77"/>
                <a:cs typeface="Cambria"/>
              </a:rPr>
              <a:t> </a:t>
            </a:r>
            <a:r>
              <a:rPr sz="1000" spc="-30" dirty="0">
                <a:solidFill>
                  <a:schemeClr val="tx1"/>
                </a:solidFill>
                <a:latin typeface="Montserrat" pitchFamily="2" charset="77"/>
                <a:cs typeface="Cambria"/>
              </a:rPr>
              <a:t>electric</a:t>
            </a:r>
            <a:r>
              <a:rPr sz="1000" spc="-10" dirty="0">
                <a:solidFill>
                  <a:schemeClr val="tx1"/>
                </a:solidFill>
                <a:latin typeface="Montserrat" pitchFamily="2" charset="77"/>
                <a:cs typeface="Cambria"/>
              </a:rPr>
              <a:t> </a:t>
            </a:r>
            <a:r>
              <a:rPr sz="1000" dirty="0">
                <a:solidFill>
                  <a:schemeClr val="tx1"/>
                </a:solidFill>
                <a:latin typeface="Montserrat" pitchFamily="2" charset="77"/>
                <a:cs typeface="Cambria"/>
              </a:rPr>
              <a:t>flight,</a:t>
            </a:r>
            <a:r>
              <a:rPr sz="1000" spc="-10" dirty="0">
                <a:solidFill>
                  <a:schemeClr val="tx1"/>
                </a:solidFill>
                <a:latin typeface="Montserrat" pitchFamily="2" charset="77"/>
                <a:cs typeface="Cambria"/>
              </a:rPr>
              <a:t> </a:t>
            </a:r>
            <a:r>
              <a:rPr sz="1000" spc="-20" dirty="0">
                <a:solidFill>
                  <a:schemeClr val="tx1"/>
                </a:solidFill>
                <a:latin typeface="Montserrat" pitchFamily="2" charset="77"/>
                <a:cs typeface="Cambria"/>
              </a:rPr>
              <a:t>unlocking</a:t>
            </a:r>
            <a:r>
              <a:rPr sz="1000" spc="-5" dirty="0">
                <a:solidFill>
                  <a:schemeClr val="tx1"/>
                </a:solidFill>
                <a:latin typeface="Montserrat" pitchFamily="2" charset="77"/>
                <a:cs typeface="Cambria"/>
              </a:rPr>
              <a:t> </a:t>
            </a:r>
            <a:r>
              <a:rPr sz="1000" dirty="0">
                <a:solidFill>
                  <a:schemeClr val="tx1"/>
                </a:solidFill>
                <a:latin typeface="Montserrat" pitchFamily="2" charset="77"/>
                <a:cs typeface="Cambria"/>
              </a:rPr>
              <a:t>up</a:t>
            </a:r>
            <a:r>
              <a:rPr sz="1000" spc="-10" dirty="0">
                <a:solidFill>
                  <a:schemeClr val="tx1"/>
                </a:solidFill>
                <a:latin typeface="Montserrat" pitchFamily="2" charset="77"/>
                <a:cs typeface="Cambria"/>
              </a:rPr>
              <a:t> </a:t>
            </a:r>
            <a:r>
              <a:rPr sz="1000" dirty="0">
                <a:solidFill>
                  <a:schemeClr val="tx1"/>
                </a:solidFill>
                <a:latin typeface="Montserrat" pitchFamily="2" charset="77"/>
                <a:cs typeface="Cambria"/>
              </a:rPr>
              <a:t>to</a:t>
            </a:r>
            <a:r>
              <a:rPr sz="1000" spc="-10" dirty="0">
                <a:solidFill>
                  <a:schemeClr val="tx1"/>
                </a:solidFill>
                <a:latin typeface="Montserrat" pitchFamily="2" charset="77"/>
                <a:cs typeface="Cambria"/>
              </a:rPr>
              <a:t> </a:t>
            </a:r>
            <a:r>
              <a:rPr sz="1000" spc="-95" dirty="0">
                <a:solidFill>
                  <a:schemeClr val="tx1"/>
                </a:solidFill>
                <a:latin typeface="Montserrat" pitchFamily="2" charset="77"/>
                <a:cs typeface="Cambria"/>
              </a:rPr>
              <a:t>90%</a:t>
            </a:r>
            <a:r>
              <a:rPr sz="1000" spc="15" dirty="0">
                <a:solidFill>
                  <a:schemeClr val="tx1"/>
                </a:solidFill>
                <a:latin typeface="Montserrat" pitchFamily="2" charset="77"/>
                <a:cs typeface="Cambria"/>
              </a:rPr>
              <a:t> </a:t>
            </a:r>
            <a:r>
              <a:rPr sz="1000" spc="-20" dirty="0">
                <a:solidFill>
                  <a:schemeClr val="tx1"/>
                </a:solidFill>
                <a:latin typeface="Montserrat" pitchFamily="2" charset="77"/>
                <a:cs typeface="Cambria"/>
              </a:rPr>
              <a:t>time</a:t>
            </a:r>
            <a:r>
              <a:rPr sz="1000" spc="-5" dirty="0">
                <a:solidFill>
                  <a:schemeClr val="tx1"/>
                </a:solidFill>
                <a:latin typeface="Montserrat" pitchFamily="2" charset="77"/>
                <a:cs typeface="Cambria"/>
              </a:rPr>
              <a:t> </a:t>
            </a:r>
            <a:r>
              <a:rPr sz="1000" spc="-10" dirty="0">
                <a:solidFill>
                  <a:schemeClr val="tx1"/>
                </a:solidFill>
                <a:latin typeface="Montserrat" pitchFamily="2" charset="77"/>
                <a:cs typeface="Cambria"/>
              </a:rPr>
              <a:t>savings</a:t>
            </a:r>
            <a:r>
              <a:rPr lang="en-AU" sz="1000" spc="-10" dirty="0">
                <a:solidFill>
                  <a:schemeClr val="tx1"/>
                </a:solidFill>
                <a:latin typeface="Montserrat" pitchFamily="2" charset="77"/>
                <a:cs typeface="Cambria"/>
              </a:rPr>
              <a:t> and producing zero emissions from the flights. </a:t>
            </a:r>
            <a:endParaRPr sz="1000" dirty="0">
              <a:solidFill>
                <a:schemeClr val="tx1"/>
              </a:solidFill>
              <a:latin typeface="Montserrat" pitchFamily="2" charset="77"/>
              <a:cs typeface="Cambria"/>
            </a:endParaRPr>
          </a:p>
        </p:txBody>
      </p:sp>
      <p:sp>
        <p:nvSpPr>
          <p:cNvPr id="2" name="object 11">
            <a:extLst>
              <a:ext uri="{FF2B5EF4-FFF2-40B4-BE49-F238E27FC236}">
                <a16:creationId xmlns:a16="http://schemas.microsoft.com/office/drawing/2014/main" id="{F6CD2E53-36B4-DE6D-FAFC-76AB418636F4}"/>
              </a:ext>
            </a:extLst>
          </p:cNvPr>
          <p:cNvSpPr txBox="1"/>
          <p:nvPr/>
        </p:nvSpPr>
        <p:spPr>
          <a:xfrm>
            <a:off x="311699" y="3619136"/>
            <a:ext cx="4164965" cy="166071"/>
          </a:xfrm>
          <a:prstGeom prst="rect">
            <a:avLst/>
          </a:prstGeom>
        </p:spPr>
        <p:txBody>
          <a:bodyPr vert="horz" wrap="square" lIns="0" tIns="12065" rIns="0" bIns="0" rtlCol="0">
            <a:spAutoFit/>
          </a:bodyPr>
          <a:lstStyle/>
          <a:p>
            <a:pPr marL="12700">
              <a:lnSpc>
                <a:spcPts val="1190"/>
              </a:lnSpc>
              <a:spcBef>
                <a:spcPts val="95"/>
              </a:spcBef>
            </a:pPr>
            <a:r>
              <a:rPr sz="1000" spc="65" dirty="0">
                <a:solidFill>
                  <a:srgbClr val="FCF9EB"/>
                </a:solidFill>
                <a:latin typeface="Montserrat" panose="00000500000000000000" pitchFamily="2" charset="0"/>
                <a:cs typeface="Century Gothic"/>
              </a:rPr>
              <a:t>SMALL</a:t>
            </a:r>
            <a:r>
              <a:rPr sz="1000" spc="140" dirty="0">
                <a:solidFill>
                  <a:srgbClr val="FCF9EB"/>
                </a:solidFill>
                <a:latin typeface="Montserrat" panose="00000500000000000000" pitchFamily="2" charset="0"/>
                <a:cs typeface="Century Gothic"/>
              </a:rPr>
              <a:t> </a:t>
            </a:r>
            <a:r>
              <a:rPr sz="1000" spc="80" dirty="0">
                <a:solidFill>
                  <a:srgbClr val="FCF9EB"/>
                </a:solidFill>
                <a:latin typeface="Montserrat" panose="00000500000000000000" pitchFamily="2" charset="0"/>
                <a:cs typeface="Century Gothic"/>
              </a:rPr>
              <a:t>SHARE</a:t>
            </a:r>
            <a:r>
              <a:rPr sz="1000" spc="170" dirty="0">
                <a:solidFill>
                  <a:srgbClr val="FCF9EB"/>
                </a:solidFill>
                <a:latin typeface="Montserrat" panose="00000500000000000000" pitchFamily="2" charset="0"/>
                <a:cs typeface="Century Gothic"/>
              </a:rPr>
              <a:t> </a:t>
            </a:r>
            <a:r>
              <a:rPr sz="1000" dirty="0">
                <a:solidFill>
                  <a:srgbClr val="FCF9EB"/>
                </a:solidFill>
                <a:latin typeface="Montserrat" panose="00000500000000000000" pitchFamily="2" charset="0"/>
                <a:cs typeface="Century Gothic"/>
              </a:rPr>
              <a:t>=</a:t>
            </a:r>
            <a:r>
              <a:rPr sz="1000" spc="150" dirty="0">
                <a:solidFill>
                  <a:srgbClr val="FCF9EB"/>
                </a:solidFill>
                <a:latin typeface="Montserrat" panose="00000500000000000000" pitchFamily="2" charset="0"/>
                <a:cs typeface="Century Gothic"/>
              </a:rPr>
              <a:t> </a:t>
            </a:r>
            <a:r>
              <a:rPr sz="1000" dirty="0">
                <a:solidFill>
                  <a:srgbClr val="FCF9EB"/>
                </a:solidFill>
                <a:latin typeface="Montserrat" panose="00000500000000000000" pitchFamily="2" charset="0"/>
                <a:cs typeface="Century Gothic"/>
              </a:rPr>
              <a:t>BIG</a:t>
            </a:r>
            <a:r>
              <a:rPr sz="1000" spc="150" dirty="0">
                <a:solidFill>
                  <a:srgbClr val="FCF9EB"/>
                </a:solidFill>
                <a:latin typeface="Montserrat" panose="00000500000000000000" pitchFamily="2" charset="0"/>
                <a:cs typeface="Century Gothic"/>
              </a:rPr>
              <a:t> </a:t>
            </a:r>
            <a:r>
              <a:rPr sz="1000" spc="85" dirty="0">
                <a:solidFill>
                  <a:srgbClr val="FCF9EB"/>
                </a:solidFill>
                <a:latin typeface="Montserrat" panose="00000500000000000000" pitchFamily="2" charset="0"/>
                <a:cs typeface="Century Gothic"/>
              </a:rPr>
              <a:t>BUSINESS</a:t>
            </a:r>
            <a:endParaRPr sz="1000" dirty="0">
              <a:latin typeface="Montserrat" panose="00000500000000000000" pitchFamily="2" charset="0"/>
              <a:cs typeface="Century Gothic"/>
            </a:endParaRPr>
          </a:p>
        </p:txBody>
      </p:sp>
    </p:spTree>
    <p:extLst>
      <p:ext uri="{BB962C8B-B14F-4D97-AF65-F5344CB8AC3E}">
        <p14:creationId xmlns:p14="http://schemas.microsoft.com/office/powerpoint/2010/main" val="238578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8">
          <a:extLst>
            <a:ext uri="{FF2B5EF4-FFF2-40B4-BE49-F238E27FC236}">
              <a16:creationId xmlns:a16="http://schemas.microsoft.com/office/drawing/2014/main" id="{9B8BB4FF-6C50-B554-1BC7-E1CFBCB79B66}"/>
            </a:ext>
          </a:extLst>
        </p:cNvPr>
        <p:cNvGrpSpPr/>
        <p:nvPr/>
      </p:nvGrpSpPr>
      <p:grpSpPr>
        <a:xfrm>
          <a:off x="0" y="0"/>
          <a:ext cx="0" cy="0"/>
          <a:chOff x="0" y="0"/>
          <a:chExt cx="0" cy="0"/>
        </a:xfrm>
      </p:grpSpPr>
      <p:pic>
        <p:nvPicPr>
          <p:cNvPr id="147" name="Google Shape;147;p17">
            <a:extLst>
              <a:ext uri="{FF2B5EF4-FFF2-40B4-BE49-F238E27FC236}">
                <a16:creationId xmlns:a16="http://schemas.microsoft.com/office/drawing/2014/main" id="{374A1528-FF0E-21E7-9BBC-29E3ADA3E582}"/>
              </a:ext>
            </a:extLst>
          </p:cNvPr>
          <p:cNvPicPr preferRelativeResize="0"/>
          <p:nvPr/>
        </p:nvPicPr>
        <p:blipFill>
          <a:blip r:embed="rId3">
            <a:alphaModFix/>
          </a:blip>
          <a:stretch>
            <a:fillRect/>
          </a:stretch>
        </p:blipFill>
        <p:spPr>
          <a:xfrm>
            <a:off x="311700" y="252300"/>
            <a:ext cx="489600" cy="136850"/>
          </a:xfrm>
          <a:prstGeom prst="rect">
            <a:avLst/>
          </a:prstGeom>
          <a:noFill/>
          <a:ln>
            <a:noFill/>
          </a:ln>
        </p:spPr>
      </p:pic>
      <p:sp>
        <p:nvSpPr>
          <p:cNvPr id="148" name="Google Shape;148;p17">
            <a:extLst>
              <a:ext uri="{FF2B5EF4-FFF2-40B4-BE49-F238E27FC236}">
                <a16:creationId xmlns:a16="http://schemas.microsoft.com/office/drawing/2014/main" id="{9271B737-6B59-3F87-B310-EBE933F4E3AD}"/>
              </a:ext>
            </a:extLst>
          </p:cNvPr>
          <p:cNvSpPr txBox="1">
            <a:spLocks noGrp="1"/>
          </p:cNvSpPr>
          <p:nvPr>
            <p:ph type="sldNum" idx="12"/>
          </p:nvPr>
        </p:nvSpPr>
        <p:spPr>
          <a:xfrm>
            <a:off x="8283600" y="252295"/>
            <a:ext cx="548700" cy="1368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en" sz="700">
                <a:solidFill>
                  <a:schemeClr val="dk1"/>
                </a:solidFill>
                <a:latin typeface="Montserrat"/>
                <a:ea typeface="Montserrat"/>
                <a:cs typeface="Montserrat"/>
                <a:sym typeface="Montserrat"/>
              </a:rPr>
              <a:t>7</a:t>
            </a:fld>
            <a:endParaRPr sz="700">
              <a:solidFill>
                <a:schemeClr val="dk1"/>
              </a:solidFill>
              <a:latin typeface="Montserrat"/>
              <a:ea typeface="Montserrat"/>
              <a:cs typeface="Montserrat"/>
              <a:sym typeface="Montserrat"/>
            </a:endParaRPr>
          </a:p>
        </p:txBody>
      </p:sp>
      <p:cxnSp>
        <p:nvCxnSpPr>
          <p:cNvPr id="149" name="Google Shape;149;p17">
            <a:extLst>
              <a:ext uri="{FF2B5EF4-FFF2-40B4-BE49-F238E27FC236}">
                <a16:creationId xmlns:a16="http://schemas.microsoft.com/office/drawing/2014/main" id="{558A7303-2556-D8FE-BDBA-7EA090E68C0B}"/>
              </a:ext>
            </a:extLst>
          </p:cNvPr>
          <p:cNvCxnSpPr/>
          <p:nvPr/>
        </p:nvCxnSpPr>
        <p:spPr>
          <a:xfrm>
            <a:off x="305300" y="464050"/>
            <a:ext cx="8528100" cy="0"/>
          </a:xfrm>
          <a:prstGeom prst="straightConnector1">
            <a:avLst/>
          </a:prstGeom>
          <a:noFill/>
          <a:ln w="9525" cap="flat" cmpd="sng">
            <a:solidFill>
              <a:schemeClr val="dk1"/>
            </a:solidFill>
            <a:prstDash val="solid"/>
            <a:round/>
            <a:headEnd type="none" w="med" len="med"/>
            <a:tailEnd type="none" w="med" len="med"/>
          </a:ln>
        </p:spPr>
      </p:cxnSp>
      <p:sp>
        <p:nvSpPr>
          <p:cNvPr id="2" name="Google Shape;375;p26">
            <a:extLst>
              <a:ext uri="{FF2B5EF4-FFF2-40B4-BE49-F238E27FC236}">
                <a16:creationId xmlns:a16="http://schemas.microsoft.com/office/drawing/2014/main" id="{03897CDF-745F-4397-098F-AB9F1185210F}"/>
              </a:ext>
            </a:extLst>
          </p:cNvPr>
          <p:cNvSpPr txBox="1">
            <a:spLocks noGrp="1"/>
          </p:cNvSpPr>
          <p:nvPr>
            <p:ph type="title"/>
          </p:nvPr>
        </p:nvSpPr>
        <p:spPr>
          <a:xfrm>
            <a:off x="311700" y="648600"/>
            <a:ext cx="8520600" cy="339755"/>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AU" sz="2000" dirty="0">
                <a:solidFill>
                  <a:schemeClr val="tx1"/>
                </a:solidFill>
                <a:latin typeface="Montserrat Medium"/>
                <a:ea typeface="Montserrat Medium"/>
                <a:cs typeface="Montserrat Medium"/>
                <a:sym typeface="Montserrat Medium"/>
              </a:rPr>
              <a:t>PREMIUM URBAN AIR MOBILITY (UAM) ROUTES - SYDNEY</a:t>
            </a:r>
          </a:p>
        </p:txBody>
      </p:sp>
      <p:sp>
        <p:nvSpPr>
          <p:cNvPr id="3" name="Google Shape;376;p26">
            <a:extLst>
              <a:ext uri="{FF2B5EF4-FFF2-40B4-BE49-F238E27FC236}">
                <a16:creationId xmlns:a16="http://schemas.microsoft.com/office/drawing/2014/main" id="{7A67E480-183A-F464-6A47-A22B2205C939}"/>
              </a:ext>
            </a:extLst>
          </p:cNvPr>
          <p:cNvSpPr txBox="1"/>
          <p:nvPr/>
        </p:nvSpPr>
        <p:spPr>
          <a:xfrm>
            <a:off x="311699" y="996439"/>
            <a:ext cx="8520599" cy="289107"/>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AU" sz="1300" dirty="0">
                <a:solidFill>
                  <a:schemeClr val="tx1"/>
                </a:solidFill>
                <a:latin typeface="Montserrat"/>
                <a:ea typeface="Montserrat"/>
                <a:cs typeface="Montserrat"/>
                <a:sym typeface="Montserrat"/>
              </a:rPr>
              <a:t>Connecting Sydney’s most valuable catchments with next-generation air mobility</a:t>
            </a:r>
          </a:p>
          <a:p>
            <a:pPr marL="0" lvl="0" indent="0" algn="l" rtl="0">
              <a:lnSpc>
                <a:spcPct val="115000"/>
              </a:lnSpc>
              <a:spcBef>
                <a:spcPts val="0"/>
              </a:spcBef>
              <a:spcAft>
                <a:spcPts val="0"/>
              </a:spcAft>
              <a:buNone/>
            </a:pPr>
            <a:endParaRPr lang="en-AU" sz="1300" dirty="0">
              <a:solidFill>
                <a:schemeClr val="tx1"/>
              </a:solidFill>
              <a:latin typeface="Montserrat"/>
              <a:ea typeface="Montserrat"/>
              <a:cs typeface="Montserrat"/>
              <a:sym typeface="Montserrat"/>
            </a:endParaRPr>
          </a:p>
        </p:txBody>
      </p:sp>
      <p:sp>
        <p:nvSpPr>
          <p:cNvPr id="7" name="Google Shape;133;p17">
            <a:extLst>
              <a:ext uri="{FF2B5EF4-FFF2-40B4-BE49-F238E27FC236}">
                <a16:creationId xmlns:a16="http://schemas.microsoft.com/office/drawing/2014/main" id="{38C54916-E2B2-1CD8-8E50-E67DF1506FCF}"/>
              </a:ext>
            </a:extLst>
          </p:cNvPr>
          <p:cNvSpPr txBox="1">
            <a:spLocks/>
          </p:cNvSpPr>
          <p:nvPr/>
        </p:nvSpPr>
        <p:spPr>
          <a:xfrm>
            <a:off x="311699" y="4729814"/>
            <a:ext cx="5477100" cy="281700"/>
          </a:xfrm>
          <a:prstGeom prst="rect">
            <a:avLst/>
          </a:prstGeom>
          <a:noFill/>
          <a:ln>
            <a:noFill/>
          </a:ln>
        </p:spPr>
        <p:txBody>
          <a:bodyPr spcFirstLastPara="1" wrap="square" lIns="0" tIns="0" rIns="0" bIns="0" anchor="b"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5000"/>
              </a:lnSpc>
              <a:spcAft>
                <a:spcPts val="800"/>
              </a:spcAft>
            </a:pPr>
            <a:r>
              <a:rPr lang="en-AU" sz="700" baseline="30000" dirty="0">
                <a:solidFill>
                  <a:srgbClr val="FDFAEB"/>
                </a:solidFill>
              </a:rPr>
              <a:t>1</a:t>
            </a:r>
            <a:r>
              <a:rPr lang="en-AU" sz="600" dirty="0">
                <a:solidFill>
                  <a:srgbClr val="FDFAEB"/>
                </a:solidFill>
              </a:rPr>
              <a:t>Source </a:t>
            </a:r>
            <a:r>
              <a:rPr lang="en-AU" sz="600" dirty="0" err="1">
                <a:solidFill>
                  <a:srgbClr val="FDFAEB"/>
                </a:solidFill>
              </a:rPr>
              <a:t>DSpark</a:t>
            </a:r>
            <a:r>
              <a:rPr lang="en-AU" sz="600" dirty="0">
                <a:solidFill>
                  <a:srgbClr val="FDFAEB"/>
                </a:solidFill>
              </a:rPr>
              <a:t> mobility data.  </a:t>
            </a:r>
            <a:r>
              <a:rPr lang="en-AU" sz="800" b="1" spc="-10" baseline="30000" dirty="0">
                <a:solidFill>
                  <a:schemeClr val="tx1"/>
                </a:solidFill>
                <a:latin typeface="Montserrat" pitchFamily="2" charset="77"/>
                <a:cs typeface="Cambria"/>
              </a:rPr>
              <a:t>2</a:t>
            </a:r>
            <a:r>
              <a:rPr lang="en-US" sz="800" dirty="0"/>
              <a:t>Based on WSA forecast of 10M annual passengers by 2030; </a:t>
            </a:r>
            <a:br>
              <a:rPr lang="en-US" sz="800" dirty="0"/>
            </a:br>
            <a:r>
              <a:rPr lang="en-US" sz="800" dirty="0"/>
              <a:t>Alt Air catchment estimated at 20–30% (Eastern Suburbs, city and Northern Beaches).</a:t>
            </a:r>
            <a:endParaRPr lang="en-AU" sz="600" dirty="0">
              <a:solidFill>
                <a:srgbClr val="FDFAEB"/>
              </a:solidFill>
            </a:endParaRPr>
          </a:p>
        </p:txBody>
      </p:sp>
      <p:graphicFrame>
        <p:nvGraphicFramePr>
          <p:cNvPr id="9" name="object 9">
            <a:extLst>
              <a:ext uri="{FF2B5EF4-FFF2-40B4-BE49-F238E27FC236}">
                <a16:creationId xmlns:a16="http://schemas.microsoft.com/office/drawing/2014/main" id="{5C1B927C-F256-495A-3CF9-41DCAD2BF9C5}"/>
              </a:ext>
            </a:extLst>
          </p:cNvPr>
          <p:cNvGraphicFramePr>
            <a:graphicFrameLocks noGrp="1"/>
          </p:cNvGraphicFramePr>
          <p:nvPr>
            <p:extLst>
              <p:ext uri="{D42A27DB-BD31-4B8C-83A1-F6EECF244321}">
                <p14:modId xmlns:p14="http://schemas.microsoft.com/office/powerpoint/2010/main" val="4101461428"/>
              </p:ext>
            </p:extLst>
          </p:nvPr>
        </p:nvGraphicFramePr>
        <p:xfrm>
          <a:off x="3945922" y="1362613"/>
          <a:ext cx="4886376" cy="2915966"/>
        </p:xfrm>
        <a:graphic>
          <a:graphicData uri="http://schemas.openxmlformats.org/drawingml/2006/table">
            <a:tbl>
              <a:tblPr firstRow="1" bandRow="1">
                <a:tableStyleId>{2D5ABB26-0587-4C30-8999-92F81FD0307C}</a:tableStyleId>
              </a:tblPr>
              <a:tblGrid>
                <a:gridCol w="1021836">
                  <a:extLst>
                    <a:ext uri="{9D8B030D-6E8A-4147-A177-3AD203B41FA5}">
                      <a16:colId xmlns:a16="http://schemas.microsoft.com/office/drawing/2014/main" val="20000"/>
                    </a:ext>
                  </a:extLst>
                </a:gridCol>
                <a:gridCol w="1227626">
                  <a:extLst>
                    <a:ext uri="{9D8B030D-6E8A-4147-A177-3AD203B41FA5}">
                      <a16:colId xmlns:a16="http://schemas.microsoft.com/office/drawing/2014/main" val="20001"/>
                    </a:ext>
                  </a:extLst>
                </a:gridCol>
                <a:gridCol w="1415320">
                  <a:extLst>
                    <a:ext uri="{9D8B030D-6E8A-4147-A177-3AD203B41FA5}">
                      <a16:colId xmlns:a16="http://schemas.microsoft.com/office/drawing/2014/main" val="20002"/>
                    </a:ext>
                  </a:extLst>
                </a:gridCol>
                <a:gridCol w="1221594">
                  <a:extLst>
                    <a:ext uri="{9D8B030D-6E8A-4147-A177-3AD203B41FA5}">
                      <a16:colId xmlns:a16="http://schemas.microsoft.com/office/drawing/2014/main" val="20003"/>
                    </a:ext>
                  </a:extLst>
                </a:gridCol>
              </a:tblGrid>
              <a:tr h="610338">
                <a:tc>
                  <a:txBody>
                    <a:bodyPr/>
                    <a:lstStyle/>
                    <a:p>
                      <a:pPr marL="31750">
                        <a:lnSpc>
                          <a:spcPts val="1175"/>
                        </a:lnSpc>
                      </a:pPr>
                      <a:endParaRPr lang="en-AU" sz="900" spc="-10" dirty="0">
                        <a:solidFill>
                          <a:schemeClr val="tx1"/>
                        </a:solidFill>
                        <a:latin typeface="Montserrat" pitchFamily="2" charset="77"/>
                        <a:cs typeface="Cambria"/>
                      </a:endParaRPr>
                    </a:p>
                  </a:txBody>
                  <a:tcPr marL="45720" marR="45720">
                    <a:lnB w="12700" cap="flat" cmpd="sng" algn="ctr">
                      <a:solidFill>
                        <a:schemeClr val="tx1"/>
                      </a:solidFill>
                      <a:prstDash val="solid"/>
                      <a:round/>
                      <a:headEnd type="none" w="med" len="med"/>
                      <a:tailEnd type="none" w="med" len="med"/>
                    </a:lnB>
                  </a:tcPr>
                </a:tc>
                <a:tc>
                  <a:txBody>
                    <a:bodyPr/>
                    <a:lstStyle/>
                    <a:p>
                      <a:pPr marL="31750">
                        <a:lnSpc>
                          <a:spcPts val="1175"/>
                        </a:lnSpc>
                      </a:pPr>
                      <a:r>
                        <a:rPr lang="en-AU" sz="900" b="1" spc="-10" dirty="0">
                          <a:solidFill>
                            <a:schemeClr val="tx1"/>
                          </a:solidFill>
                          <a:latin typeface="Montserrat" pitchFamily="2" charset="77"/>
                          <a:cs typeface="Cambria"/>
                        </a:rPr>
                        <a:t>Rose Bay to Palm Beach</a:t>
                      </a:r>
                      <a:r>
                        <a:rPr lang="en-AU" sz="900" b="1" spc="-10" baseline="30000" dirty="0">
                          <a:solidFill>
                            <a:schemeClr val="tx1"/>
                          </a:solidFill>
                          <a:latin typeface="Montserrat" pitchFamily="2" charset="77"/>
                          <a:cs typeface="Cambria"/>
                        </a:rPr>
                        <a:t>1</a:t>
                      </a:r>
                    </a:p>
                  </a:txBody>
                  <a:tcPr marL="45720" marR="45720">
                    <a:lnB w="12700" cap="flat" cmpd="sng" algn="ctr">
                      <a:solidFill>
                        <a:schemeClr val="tx1"/>
                      </a:solidFill>
                      <a:prstDash val="solid"/>
                      <a:round/>
                      <a:headEnd type="none" w="med" len="med"/>
                      <a:tailEnd type="none" w="med" len="med"/>
                    </a:lnB>
                  </a:tcPr>
                </a:tc>
                <a:tc>
                  <a:txBody>
                    <a:bodyPr/>
                    <a:lstStyle/>
                    <a:p>
                      <a:pPr marL="6350" indent="0">
                        <a:lnSpc>
                          <a:spcPts val="1175"/>
                        </a:lnSpc>
                        <a:tabLst/>
                      </a:pPr>
                      <a:r>
                        <a:rPr lang="en-AU" sz="900" b="1" dirty="0">
                          <a:solidFill>
                            <a:schemeClr val="tx1"/>
                          </a:solidFill>
                          <a:latin typeface="Montserrat" pitchFamily="2" charset="77"/>
                          <a:cs typeface="Cambria"/>
                        </a:rPr>
                        <a:t>Rose Bay to Western Sydney Airport</a:t>
                      </a:r>
                    </a:p>
                    <a:p>
                      <a:pPr marL="6350" indent="0">
                        <a:lnSpc>
                          <a:spcPts val="1175"/>
                        </a:lnSpc>
                        <a:tabLst/>
                      </a:pPr>
                      <a:endParaRPr lang="en-AU" sz="900" b="1" dirty="0">
                        <a:solidFill>
                          <a:schemeClr val="tx1"/>
                        </a:solidFill>
                        <a:latin typeface="Montserrat" pitchFamily="2" charset="77"/>
                        <a:cs typeface="Cambria"/>
                      </a:endParaRPr>
                    </a:p>
                  </a:txBody>
                  <a:tcPr marL="45720" marR="45720">
                    <a:lnB w="12700" cap="flat" cmpd="sng" algn="ctr">
                      <a:solidFill>
                        <a:schemeClr val="tx1"/>
                      </a:solidFill>
                      <a:prstDash val="solid"/>
                      <a:round/>
                      <a:headEnd type="none" w="med" len="med"/>
                      <a:tailEnd type="none" w="med" len="med"/>
                    </a:lnB>
                  </a:tcPr>
                </a:tc>
                <a:tc>
                  <a:txBody>
                    <a:bodyPr/>
                    <a:lstStyle/>
                    <a:p>
                      <a:pPr marL="6350" indent="0">
                        <a:lnSpc>
                          <a:spcPts val="1175"/>
                        </a:lnSpc>
                        <a:tabLst/>
                      </a:pPr>
                      <a:r>
                        <a:rPr lang="en-AU" sz="900" b="1" dirty="0">
                          <a:solidFill>
                            <a:schemeClr val="tx1"/>
                          </a:solidFill>
                          <a:latin typeface="Montserrat" pitchFamily="2" charset="77"/>
                          <a:cs typeface="Cambria"/>
                        </a:rPr>
                        <a:t>Palm Beach to Western Sydney Airport</a:t>
                      </a:r>
                    </a:p>
                  </a:txBody>
                  <a:tcPr marL="45720" marR="457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4489">
                <a:tc>
                  <a:txBody>
                    <a:bodyPr/>
                    <a:lstStyle/>
                    <a:p>
                      <a:pPr marL="6350" indent="0">
                        <a:lnSpc>
                          <a:spcPts val="1175"/>
                        </a:lnSpc>
                        <a:tabLst/>
                      </a:pPr>
                      <a:r>
                        <a:rPr lang="en-AU" sz="800" dirty="0">
                          <a:solidFill>
                            <a:schemeClr val="tx1"/>
                          </a:solidFill>
                          <a:latin typeface="Montserrat" pitchFamily="2" charset="77"/>
                          <a:cs typeface="Cambria"/>
                        </a:rPr>
                        <a:t>Drive time</a:t>
                      </a: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lang="en-AU" sz="800" spc="-10" dirty="0">
                          <a:solidFill>
                            <a:schemeClr val="tx1"/>
                          </a:solidFill>
                          <a:latin typeface="Montserrat" pitchFamily="2" charset="77"/>
                          <a:cs typeface="Cambria"/>
                        </a:rPr>
                        <a:t>75 – 100 mins</a:t>
                      </a:r>
                      <a:endParaRPr sz="8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lang="en-AU" sz="800" dirty="0">
                          <a:solidFill>
                            <a:schemeClr val="tx1"/>
                          </a:solidFill>
                          <a:latin typeface="Montserrat" pitchFamily="2" charset="77"/>
                          <a:cs typeface="Cambria"/>
                        </a:rPr>
                        <a:t>70 – 100 mins</a:t>
                      </a:r>
                      <a:endParaRPr sz="8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lang="en-GB" sz="800" dirty="0">
                          <a:solidFill>
                            <a:schemeClr val="tx1"/>
                          </a:solidFill>
                          <a:latin typeface="Montserrat" pitchFamily="2" charset="77"/>
                          <a:cs typeface="Cambria"/>
                        </a:rPr>
                        <a:t>100 – 120 mins</a:t>
                      </a:r>
                      <a:endParaRPr sz="8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244489">
                <a:tc>
                  <a:txBody>
                    <a:bodyPr/>
                    <a:lstStyle/>
                    <a:p>
                      <a:pPr marL="31750">
                        <a:lnSpc>
                          <a:spcPts val="1100"/>
                        </a:lnSpc>
                      </a:pPr>
                      <a:r>
                        <a:rPr lang="en-AU" sz="800" spc="-10" dirty="0">
                          <a:solidFill>
                            <a:schemeClr val="tx1"/>
                          </a:solidFill>
                          <a:latin typeface="Montserrat" pitchFamily="2" charset="77"/>
                          <a:cs typeface="Cambria"/>
                        </a:rPr>
                        <a:t>Flight time </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lang="en-AU" sz="800" spc="-10" dirty="0">
                          <a:solidFill>
                            <a:schemeClr val="tx1"/>
                          </a:solidFill>
                          <a:latin typeface="Montserrat" pitchFamily="2" charset="77"/>
                          <a:cs typeface="Cambria"/>
                        </a:rPr>
                        <a:t>10 mins</a:t>
                      </a: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lang="en-GB" sz="800" dirty="0">
                          <a:solidFill>
                            <a:schemeClr val="tx1"/>
                          </a:solidFill>
                          <a:latin typeface="Montserrat" pitchFamily="2" charset="77"/>
                          <a:cs typeface="Cambria"/>
                        </a:rPr>
                        <a:t>12 mins</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lang="en-GB" sz="800" dirty="0">
                          <a:solidFill>
                            <a:schemeClr val="tx1"/>
                          </a:solidFill>
                          <a:latin typeface="Montserrat" pitchFamily="2" charset="77"/>
                          <a:cs typeface="Cambria"/>
                        </a:rPr>
                        <a:t>18 mins</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244489">
                <a:tc>
                  <a:txBody>
                    <a:bodyPr/>
                    <a:lstStyle/>
                    <a:p>
                      <a:pPr marL="31750">
                        <a:lnSpc>
                          <a:spcPts val="1100"/>
                        </a:lnSpc>
                      </a:pPr>
                      <a:r>
                        <a:rPr lang="en-AU" sz="800" spc="-10" dirty="0">
                          <a:solidFill>
                            <a:schemeClr val="tx1"/>
                          </a:solidFill>
                          <a:latin typeface="Montserrat" pitchFamily="2" charset="77"/>
                          <a:cs typeface="Cambria"/>
                        </a:rPr>
                        <a:t>Time saving </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lang="en-AU" sz="800" spc="-10" dirty="0">
                          <a:solidFill>
                            <a:schemeClr val="tx1"/>
                          </a:solidFill>
                          <a:latin typeface="Montserrat" pitchFamily="2" charset="77"/>
                          <a:cs typeface="Cambria"/>
                        </a:rPr>
                        <a:t>90%</a:t>
                      </a: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lang="en-GB" sz="800" dirty="0">
                          <a:solidFill>
                            <a:schemeClr val="tx1"/>
                          </a:solidFill>
                          <a:latin typeface="Montserrat" pitchFamily="2" charset="77"/>
                          <a:cs typeface="Cambria"/>
                        </a:rPr>
                        <a:t>85%</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lang="en-GB" sz="800" dirty="0">
                          <a:solidFill>
                            <a:schemeClr val="tx1"/>
                          </a:solidFill>
                          <a:latin typeface="Montserrat" pitchFamily="2" charset="77"/>
                          <a:cs typeface="Cambria"/>
                        </a:rPr>
                        <a:t>85%</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r h="244489">
                <a:tc>
                  <a:txBody>
                    <a:bodyPr/>
                    <a:lstStyle/>
                    <a:p>
                      <a:pPr marL="31750">
                        <a:lnSpc>
                          <a:spcPts val="1100"/>
                        </a:lnSpc>
                      </a:pPr>
                      <a:r>
                        <a:rPr lang="en-AU" sz="800" spc="-10" dirty="0">
                          <a:solidFill>
                            <a:schemeClr val="tx1"/>
                          </a:solidFill>
                          <a:latin typeface="Montserrat" pitchFamily="2" charset="77"/>
                          <a:cs typeface="Cambria"/>
                        </a:rPr>
                        <a:t>Uber Comfort fare </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lang="en-AU" sz="800" spc="-10" dirty="0">
                          <a:solidFill>
                            <a:schemeClr val="tx1"/>
                          </a:solidFill>
                          <a:latin typeface="Montserrat" pitchFamily="2" charset="77"/>
                          <a:cs typeface="Cambria"/>
                        </a:rPr>
                        <a:t>$200</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lang="en-GB" sz="800" dirty="0">
                          <a:solidFill>
                            <a:schemeClr val="tx1"/>
                          </a:solidFill>
                          <a:latin typeface="Montserrat" pitchFamily="2" charset="77"/>
                          <a:cs typeface="Cambria"/>
                        </a:rPr>
                        <a:t>$200</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lang="en-GB" sz="800" dirty="0">
                          <a:solidFill>
                            <a:schemeClr val="tx1"/>
                          </a:solidFill>
                          <a:latin typeface="Montserrat" pitchFamily="2" charset="77"/>
                          <a:cs typeface="Cambria"/>
                        </a:rPr>
                        <a:t>$275</a:t>
                      </a:r>
                      <a:endParaRPr sz="8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r h="244489">
                <a:tc>
                  <a:txBody>
                    <a:bodyPr/>
                    <a:lstStyle/>
                    <a:p>
                      <a:pPr marL="31750">
                        <a:lnSpc>
                          <a:spcPts val="1115"/>
                        </a:lnSpc>
                      </a:pPr>
                      <a:r>
                        <a:rPr lang="en-AU" sz="800" spc="-10" dirty="0">
                          <a:solidFill>
                            <a:schemeClr val="tx1"/>
                          </a:solidFill>
                          <a:latin typeface="Montserrat" pitchFamily="2" charset="77"/>
                          <a:cs typeface="Cambria"/>
                        </a:rPr>
                        <a:t>Uber Black </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 indent="0">
                        <a:lnSpc>
                          <a:spcPts val="1115"/>
                        </a:lnSpc>
                        <a:tabLst/>
                      </a:pPr>
                      <a:r>
                        <a:rPr lang="en-AU" sz="800" spc="-10" dirty="0">
                          <a:solidFill>
                            <a:schemeClr val="tx1"/>
                          </a:solidFill>
                          <a:latin typeface="Montserrat" pitchFamily="2" charset="77"/>
                          <a:cs typeface="Cambria"/>
                        </a:rPr>
                        <a:t>$325</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5" indent="-104775">
                        <a:lnSpc>
                          <a:spcPts val="1115"/>
                        </a:lnSpc>
                        <a:tabLst/>
                      </a:pPr>
                      <a:r>
                        <a:rPr lang="en-GB" sz="800" dirty="0">
                          <a:solidFill>
                            <a:schemeClr val="tx1"/>
                          </a:solidFill>
                          <a:latin typeface="Montserrat" pitchFamily="2" charset="77"/>
                          <a:cs typeface="Cambria"/>
                        </a:rPr>
                        <a:t>$325</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9875" indent="-263525">
                        <a:lnSpc>
                          <a:spcPts val="1115"/>
                        </a:lnSpc>
                        <a:tabLst/>
                      </a:pPr>
                      <a:r>
                        <a:rPr lang="en-GB" sz="800" dirty="0">
                          <a:solidFill>
                            <a:schemeClr val="tx1"/>
                          </a:solidFill>
                          <a:latin typeface="Montserrat" pitchFamily="2" charset="77"/>
                          <a:cs typeface="Cambria"/>
                        </a:rPr>
                        <a:t>$425</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44489">
                <a:tc>
                  <a:txBody>
                    <a:bodyPr/>
                    <a:lstStyle/>
                    <a:p>
                      <a:pPr marL="31750">
                        <a:lnSpc>
                          <a:spcPts val="1115"/>
                        </a:lnSpc>
                      </a:pPr>
                      <a:r>
                        <a:rPr lang="en-AU" sz="800" dirty="0">
                          <a:solidFill>
                            <a:schemeClr val="tx1"/>
                          </a:solidFill>
                          <a:latin typeface="Montserrat" pitchFamily="2" charset="77"/>
                          <a:cs typeface="Cambria"/>
                        </a:rPr>
                        <a:t>Alt Air target fare </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 indent="0">
                        <a:lnSpc>
                          <a:spcPts val="1115"/>
                        </a:lnSpc>
                        <a:tabLst/>
                      </a:pPr>
                      <a:r>
                        <a:rPr lang="en-AU" sz="800" dirty="0">
                          <a:solidFill>
                            <a:schemeClr val="tx1"/>
                          </a:solidFill>
                          <a:latin typeface="Montserrat" pitchFamily="2" charset="77"/>
                          <a:cs typeface="Cambria"/>
                        </a:rPr>
                        <a:t>$250</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5" indent="-104775">
                        <a:lnSpc>
                          <a:spcPts val="1115"/>
                        </a:lnSpc>
                        <a:tabLst/>
                      </a:pPr>
                      <a:r>
                        <a:rPr lang="en-GB" sz="800" dirty="0">
                          <a:solidFill>
                            <a:schemeClr val="tx1"/>
                          </a:solidFill>
                          <a:latin typeface="Montserrat" pitchFamily="2" charset="77"/>
                          <a:cs typeface="Cambria"/>
                        </a:rPr>
                        <a:t>$225</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9875" indent="-263525">
                        <a:lnSpc>
                          <a:spcPts val="1115"/>
                        </a:lnSpc>
                        <a:tabLst/>
                      </a:pPr>
                      <a:r>
                        <a:rPr lang="en-GB" sz="800" dirty="0">
                          <a:solidFill>
                            <a:schemeClr val="tx1"/>
                          </a:solidFill>
                          <a:latin typeface="Montserrat" pitchFamily="2" charset="77"/>
                          <a:cs typeface="Cambria"/>
                        </a:rPr>
                        <a:t>$325</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3110710"/>
                  </a:ext>
                </a:extLst>
              </a:tr>
              <a:tr h="244489">
                <a:tc>
                  <a:txBody>
                    <a:bodyPr/>
                    <a:lstStyle/>
                    <a:p>
                      <a:pPr marL="31750">
                        <a:lnSpc>
                          <a:spcPts val="1115"/>
                        </a:lnSpc>
                      </a:pPr>
                      <a:r>
                        <a:rPr lang="en-AU" sz="800" dirty="0">
                          <a:solidFill>
                            <a:schemeClr val="tx1"/>
                          </a:solidFill>
                          <a:latin typeface="Montserrat" pitchFamily="2" charset="77"/>
                          <a:cs typeface="Cambria"/>
                        </a:rPr>
                        <a:t>Existing annual journeys</a:t>
                      </a:r>
                      <a:r>
                        <a:rPr lang="en-AU" sz="800" b="1" spc="-10" baseline="30000" dirty="0">
                          <a:solidFill>
                            <a:schemeClr val="tx1"/>
                          </a:solidFill>
                          <a:latin typeface="Montserrat" pitchFamily="2" charset="77"/>
                          <a:cs typeface="Cambria"/>
                        </a:rPr>
                        <a:t>1</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 indent="0">
                        <a:lnSpc>
                          <a:spcPts val="1115"/>
                        </a:lnSpc>
                        <a:tabLst/>
                      </a:pPr>
                      <a:r>
                        <a:rPr lang="en-AU" sz="800" dirty="0">
                          <a:solidFill>
                            <a:schemeClr val="tx1"/>
                          </a:solidFill>
                          <a:latin typeface="Montserrat" pitchFamily="2" charset="77"/>
                          <a:cs typeface="Cambria"/>
                        </a:rPr>
                        <a:t>2,570,000</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5" indent="-104775">
                        <a:lnSpc>
                          <a:spcPts val="1115"/>
                        </a:lnSpc>
                        <a:tabLst/>
                      </a:pP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9875" indent="-263525">
                        <a:lnSpc>
                          <a:spcPts val="1115"/>
                        </a:lnSpc>
                        <a:tabLst/>
                      </a:pP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558296"/>
                  </a:ext>
                </a:extLst>
              </a:tr>
              <a:tr h="244489">
                <a:tc>
                  <a:txBody>
                    <a:bodyPr/>
                    <a:lstStyle/>
                    <a:p>
                      <a:pPr marL="31750">
                        <a:lnSpc>
                          <a:spcPts val="1115"/>
                        </a:lnSpc>
                      </a:pPr>
                      <a:r>
                        <a:rPr lang="en-AU" sz="800" dirty="0">
                          <a:solidFill>
                            <a:schemeClr val="tx1"/>
                          </a:solidFill>
                          <a:latin typeface="Montserrat" pitchFamily="2" charset="77"/>
                          <a:cs typeface="Cambria"/>
                        </a:rPr>
                        <a:t>Future annual journeys</a:t>
                      </a:r>
                      <a:r>
                        <a:rPr lang="en-AU" sz="800" b="1" spc="-10" baseline="30000" dirty="0">
                          <a:solidFill>
                            <a:schemeClr val="tx1"/>
                          </a:solidFill>
                          <a:latin typeface="Montserrat" pitchFamily="2" charset="77"/>
                          <a:cs typeface="Cambria"/>
                        </a:rPr>
                        <a:t>2</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 indent="0">
                        <a:lnSpc>
                          <a:spcPts val="1115"/>
                        </a:lnSpc>
                        <a:tabLst/>
                      </a:pP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5" indent="-104775">
                        <a:lnSpc>
                          <a:spcPts val="1115"/>
                        </a:lnSpc>
                        <a:tabLst/>
                      </a:pPr>
                      <a:r>
                        <a:rPr lang="en-AU" sz="800" dirty="0"/>
                        <a:t>~2,000,000</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9875" indent="-263525">
                        <a:lnSpc>
                          <a:spcPts val="1115"/>
                        </a:lnSpc>
                        <a:tabLst/>
                      </a:pPr>
                      <a:r>
                        <a:rPr lang="en-AU" sz="800" dirty="0"/>
                        <a:t>~1,000,000</a:t>
                      </a:r>
                      <a:endParaRPr sz="8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6524887"/>
                  </a:ext>
                </a:extLst>
              </a:tr>
            </a:tbl>
          </a:graphicData>
        </a:graphic>
      </p:graphicFrame>
      <p:sp>
        <p:nvSpPr>
          <p:cNvPr id="11" name="TextBox 10">
            <a:extLst>
              <a:ext uri="{FF2B5EF4-FFF2-40B4-BE49-F238E27FC236}">
                <a16:creationId xmlns:a16="http://schemas.microsoft.com/office/drawing/2014/main" id="{3F266ABC-EFA7-11A8-4A5A-5A97866A77A0}"/>
              </a:ext>
            </a:extLst>
          </p:cNvPr>
          <p:cNvSpPr txBox="1"/>
          <p:nvPr/>
        </p:nvSpPr>
        <p:spPr>
          <a:xfrm>
            <a:off x="3952325" y="4298927"/>
            <a:ext cx="4879973" cy="430887"/>
          </a:xfrm>
          <a:prstGeom prst="rect">
            <a:avLst/>
          </a:prstGeom>
          <a:noFill/>
        </p:spPr>
        <p:txBody>
          <a:bodyPr wrap="square">
            <a:spAutoFit/>
          </a:bodyPr>
          <a:lstStyle/>
          <a:p>
            <a:pPr algn="ctr"/>
            <a:r>
              <a:rPr lang="en-AU" sz="1050" dirty="0">
                <a:solidFill>
                  <a:schemeClr val="tx1"/>
                </a:solidFill>
                <a:latin typeface="Montserrat" pitchFamily="2" charset="77"/>
              </a:rPr>
              <a:t>Western Sydney Airport opening 2026 forecasting </a:t>
            </a:r>
            <a:br>
              <a:rPr lang="en-AU" sz="1050" dirty="0">
                <a:solidFill>
                  <a:schemeClr val="tx1"/>
                </a:solidFill>
                <a:latin typeface="Montserrat" pitchFamily="2" charset="77"/>
              </a:rPr>
            </a:br>
            <a:r>
              <a:rPr lang="en-AU" sz="1050" b="1" dirty="0">
                <a:solidFill>
                  <a:schemeClr val="accent1"/>
                </a:solidFill>
                <a:latin typeface="Montserrat" pitchFamily="2" charset="77"/>
              </a:rPr>
              <a:t>10m passengers per year</a:t>
            </a:r>
            <a:r>
              <a:rPr lang="en-AU" sz="1050" dirty="0">
                <a:solidFill>
                  <a:schemeClr val="accent1"/>
                </a:solidFill>
                <a:latin typeface="Montserrat" pitchFamily="2" charset="77"/>
              </a:rPr>
              <a:t> </a:t>
            </a:r>
            <a:r>
              <a:rPr lang="en-AU" sz="1050" dirty="0">
                <a:solidFill>
                  <a:schemeClr val="tx1"/>
                </a:solidFill>
                <a:latin typeface="Montserrat" pitchFamily="2" charset="77"/>
              </a:rPr>
              <a:t>by 2030 growing to 20m by 2045</a:t>
            </a:r>
          </a:p>
        </p:txBody>
      </p:sp>
      <p:pic>
        <p:nvPicPr>
          <p:cNvPr id="4" name="Picture 3">
            <a:extLst>
              <a:ext uri="{FF2B5EF4-FFF2-40B4-BE49-F238E27FC236}">
                <a16:creationId xmlns:a16="http://schemas.microsoft.com/office/drawing/2014/main" id="{7AA7379D-C0B1-79E8-347D-8464962EE9A9}"/>
              </a:ext>
            </a:extLst>
          </p:cNvPr>
          <p:cNvPicPr>
            <a:picLocks noChangeAspect="1"/>
          </p:cNvPicPr>
          <p:nvPr/>
        </p:nvPicPr>
        <p:blipFill>
          <a:blip r:embed="rId4"/>
          <a:srcRect/>
          <a:stretch/>
        </p:blipFill>
        <p:spPr>
          <a:xfrm>
            <a:off x="311698" y="1520742"/>
            <a:ext cx="3095362" cy="2131232"/>
          </a:xfrm>
          <a:prstGeom prst="rect">
            <a:avLst/>
          </a:prstGeom>
        </p:spPr>
      </p:pic>
      <p:sp>
        <p:nvSpPr>
          <p:cNvPr id="5" name="object 9">
            <a:extLst>
              <a:ext uri="{FF2B5EF4-FFF2-40B4-BE49-F238E27FC236}">
                <a16:creationId xmlns:a16="http://schemas.microsoft.com/office/drawing/2014/main" id="{92E539A8-AE59-3C0B-DC40-F8F311D8FF0A}"/>
              </a:ext>
            </a:extLst>
          </p:cNvPr>
          <p:cNvSpPr txBox="1"/>
          <p:nvPr/>
        </p:nvSpPr>
        <p:spPr>
          <a:xfrm>
            <a:off x="304791" y="3840874"/>
            <a:ext cx="2959100" cy="166071"/>
          </a:xfrm>
          <a:prstGeom prst="rect">
            <a:avLst/>
          </a:prstGeom>
        </p:spPr>
        <p:txBody>
          <a:bodyPr vert="horz" wrap="square" lIns="0" tIns="12065" rIns="0" bIns="0" rtlCol="0">
            <a:spAutoFit/>
          </a:bodyPr>
          <a:lstStyle/>
          <a:p>
            <a:pPr marL="12700">
              <a:lnSpc>
                <a:spcPts val="1190"/>
              </a:lnSpc>
              <a:spcBef>
                <a:spcPts val="95"/>
              </a:spcBef>
            </a:pPr>
            <a:r>
              <a:rPr sz="1000" spc="65" dirty="0">
                <a:solidFill>
                  <a:srgbClr val="FCF9EB"/>
                </a:solidFill>
                <a:latin typeface="Montserrat" panose="00000500000000000000" pitchFamily="2" charset="0"/>
                <a:cs typeface="Century Gothic"/>
              </a:rPr>
              <a:t>SMALL</a:t>
            </a:r>
            <a:r>
              <a:rPr sz="1000" spc="140" dirty="0">
                <a:solidFill>
                  <a:srgbClr val="FCF9EB"/>
                </a:solidFill>
                <a:latin typeface="Montserrat" panose="00000500000000000000" pitchFamily="2" charset="0"/>
                <a:cs typeface="Century Gothic"/>
              </a:rPr>
              <a:t> </a:t>
            </a:r>
            <a:r>
              <a:rPr sz="1000" spc="80" dirty="0">
                <a:solidFill>
                  <a:srgbClr val="FCF9EB"/>
                </a:solidFill>
                <a:latin typeface="Montserrat" panose="00000500000000000000" pitchFamily="2" charset="0"/>
                <a:cs typeface="Century Gothic"/>
              </a:rPr>
              <a:t>SHARE</a:t>
            </a:r>
            <a:r>
              <a:rPr sz="1000" spc="170" dirty="0">
                <a:solidFill>
                  <a:srgbClr val="FCF9EB"/>
                </a:solidFill>
                <a:latin typeface="Montserrat" panose="00000500000000000000" pitchFamily="2" charset="0"/>
                <a:cs typeface="Century Gothic"/>
              </a:rPr>
              <a:t> </a:t>
            </a:r>
            <a:r>
              <a:rPr sz="1000" dirty="0">
                <a:solidFill>
                  <a:srgbClr val="FCF9EB"/>
                </a:solidFill>
                <a:latin typeface="Montserrat" panose="00000500000000000000" pitchFamily="2" charset="0"/>
                <a:cs typeface="Century Gothic"/>
              </a:rPr>
              <a:t>=</a:t>
            </a:r>
            <a:r>
              <a:rPr sz="1000" spc="150" dirty="0">
                <a:solidFill>
                  <a:srgbClr val="FCF9EB"/>
                </a:solidFill>
                <a:latin typeface="Montserrat" panose="00000500000000000000" pitchFamily="2" charset="0"/>
                <a:cs typeface="Century Gothic"/>
              </a:rPr>
              <a:t> </a:t>
            </a:r>
            <a:r>
              <a:rPr sz="1000" dirty="0">
                <a:solidFill>
                  <a:srgbClr val="FCF9EB"/>
                </a:solidFill>
                <a:latin typeface="Montserrat" panose="00000500000000000000" pitchFamily="2" charset="0"/>
                <a:cs typeface="Century Gothic"/>
              </a:rPr>
              <a:t>BIG</a:t>
            </a:r>
            <a:r>
              <a:rPr sz="1000" spc="150" dirty="0">
                <a:solidFill>
                  <a:srgbClr val="FCF9EB"/>
                </a:solidFill>
                <a:latin typeface="Montserrat" panose="00000500000000000000" pitchFamily="2" charset="0"/>
                <a:cs typeface="Century Gothic"/>
              </a:rPr>
              <a:t> </a:t>
            </a:r>
            <a:r>
              <a:rPr sz="1000" spc="85" dirty="0">
                <a:solidFill>
                  <a:srgbClr val="FCF9EB"/>
                </a:solidFill>
                <a:latin typeface="Montserrat" panose="00000500000000000000" pitchFamily="2" charset="0"/>
                <a:cs typeface="Century Gothic"/>
              </a:rPr>
              <a:t>BUSINESS</a:t>
            </a:r>
            <a:endParaRPr sz="1000" dirty="0">
              <a:latin typeface="Montserrat" panose="00000500000000000000" pitchFamily="2" charset="0"/>
              <a:cs typeface="Century Gothic"/>
            </a:endParaRPr>
          </a:p>
        </p:txBody>
      </p:sp>
    </p:spTree>
    <p:extLst>
      <p:ext uri="{BB962C8B-B14F-4D97-AF65-F5344CB8AC3E}">
        <p14:creationId xmlns:p14="http://schemas.microsoft.com/office/powerpoint/2010/main" val="3514066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2">
          <a:extLst>
            <a:ext uri="{FF2B5EF4-FFF2-40B4-BE49-F238E27FC236}">
              <a16:creationId xmlns:a16="http://schemas.microsoft.com/office/drawing/2014/main" id="{FB754B16-B56B-6BDC-1AD6-F1971AF15CD7}"/>
            </a:ext>
          </a:extLst>
        </p:cNvPr>
        <p:cNvGrpSpPr/>
        <p:nvPr/>
      </p:nvGrpSpPr>
      <p:grpSpPr>
        <a:xfrm>
          <a:off x="0" y="0"/>
          <a:ext cx="0" cy="0"/>
          <a:chOff x="0" y="0"/>
          <a:chExt cx="0" cy="0"/>
        </a:xfrm>
      </p:grpSpPr>
      <p:pic>
        <p:nvPicPr>
          <p:cNvPr id="295" name="Google Shape;295;p22">
            <a:extLst>
              <a:ext uri="{FF2B5EF4-FFF2-40B4-BE49-F238E27FC236}">
                <a16:creationId xmlns:a16="http://schemas.microsoft.com/office/drawing/2014/main" id="{F54FA5FA-C59E-4F29-8443-056E2168BCD0}"/>
              </a:ext>
            </a:extLst>
          </p:cNvPr>
          <p:cNvPicPr preferRelativeResize="0"/>
          <p:nvPr/>
        </p:nvPicPr>
        <p:blipFill>
          <a:blip r:embed="rId3">
            <a:alphaModFix/>
          </a:blip>
          <a:stretch>
            <a:fillRect/>
          </a:stretch>
        </p:blipFill>
        <p:spPr>
          <a:xfrm>
            <a:off x="311700" y="252300"/>
            <a:ext cx="489600" cy="136850"/>
          </a:xfrm>
          <a:prstGeom prst="rect">
            <a:avLst/>
          </a:prstGeom>
          <a:noFill/>
          <a:ln>
            <a:noFill/>
          </a:ln>
        </p:spPr>
      </p:pic>
      <p:sp>
        <p:nvSpPr>
          <p:cNvPr id="296" name="Google Shape;296;p22">
            <a:extLst>
              <a:ext uri="{FF2B5EF4-FFF2-40B4-BE49-F238E27FC236}">
                <a16:creationId xmlns:a16="http://schemas.microsoft.com/office/drawing/2014/main" id="{526A912B-96B0-5032-8AA6-92EEA6D411D0}"/>
              </a:ext>
            </a:extLst>
          </p:cNvPr>
          <p:cNvSpPr txBox="1">
            <a:spLocks noGrp="1"/>
          </p:cNvSpPr>
          <p:nvPr>
            <p:ph type="sldNum" idx="12"/>
          </p:nvPr>
        </p:nvSpPr>
        <p:spPr>
          <a:xfrm>
            <a:off x="8283600" y="252295"/>
            <a:ext cx="548700" cy="1368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fld id="{00000000-1234-1234-1234-123412341234}" type="slidenum">
              <a:rPr lang="en" sz="700">
                <a:solidFill>
                  <a:schemeClr val="dk1"/>
                </a:solidFill>
                <a:latin typeface="Montserrat"/>
                <a:ea typeface="Montserrat"/>
                <a:cs typeface="Montserrat"/>
                <a:sym typeface="Montserrat"/>
              </a:rPr>
              <a:t>8</a:t>
            </a:fld>
            <a:endParaRPr sz="700">
              <a:solidFill>
                <a:schemeClr val="dk1"/>
              </a:solidFill>
              <a:latin typeface="Montserrat"/>
              <a:ea typeface="Montserrat"/>
              <a:cs typeface="Montserrat"/>
              <a:sym typeface="Montserrat"/>
            </a:endParaRPr>
          </a:p>
        </p:txBody>
      </p:sp>
      <p:cxnSp>
        <p:nvCxnSpPr>
          <p:cNvPr id="297" name="Google Shape;297;p22">
            <a:extLst>
              <a:ext uri="{FF2B5EF4-FFF2-40B4-BE49-F238E27FC236}">
                <a16:creationId xmlns:a16="http://schemas.microsoft.com/office/drawing/2014/main" id="{EDB3A211-92FF-4C2B-E772-3FA5715D6AA0}"/>
              </a:ext>
            </a:extLst>
          </p:cNvPr>
          <p:cNvCxnSpPr/>
          <p:nvPr/>
        </p:nvCxnSpPr>
        <p:spPr>
          <a:xfrm>
            <a:off x="305300" y="464050"/>
            <a:ext cx="8528100" cy="0"/>
          </a:xfrm>
          <a:prstGeom prst="straightConnector1">
            <a:avLst/>
          </a:prstGeom>
          <a:noFill/>
          <a:ln w="9525" cap="flat" cmpd="sng">
            <a:solidFill>
              <a:schemeClr val="dk1"/>
            </a:solidFill>
            <a:prstDash val="solid"/>
            <a:round/>
            <a:headEnd type="none" w="med" len="med"/>
            <a:tailEnd type="none" w="med" len="med"/>
          </a:ln>
        </p:spPr>
      </p:cxnSp>
      <p:pic>
        <p:nvPicPr>
          <p:cNvPr id="5" name="Picture 4" descr="A map of a city&#10;&#10;Description automatically generated">
            <a:extLst>
              <a:ext uri="{FF2B5EF4-FFF2-40B4-BE49-F238E27FC236}">
                <a16:creationId xmlns:a16="http://schemas.microsoft.com/office/drawing/2014/main" id="{B3544AD5-8AE2-92B0-8735-898729E79F1B}"/>
              </a:ext>
            </a:extLst>
          </p:cNvPr>
          <p:cNvPicPr>
            <a:picLocks noChangeAspect="1"/>
          </p:cNvPicPr>
          <p:nvPr/>
        </p:nvPicPr>
        <p:blipFill>
          <a:blip r:embed="rId4"/>
          <a:stretch>
            <a:fillRect/>
          </a:stretch>
        </p:blipFill>
        <p:spPr>
          <a:xfrm>
            <a:off x="2633614" y="1407882"/>
            <a:ext cx="2442761" cy="2915230"/>
          </a:xfrm>
          <a:prstGeom prst="rect">
            <a:avLst/>
          </a:prstGeom>
        </p:spPr>
      </p:pic>
      <p:sp>
        <p:nvSpPr>
          <p:cNvPr id="8" name="Google Shape;375;p26">
            <a:extLst>
              <a:ext uri="{FF2B5EF4-FFF2-40B4-BE49-F238E27FC236}">
                <a16:creationId xmlns:a16="http://schemas.microsoft.com/office/drawing/2014/main" id="{DA68703C-9123-F1EA-3BDC-8ADD3FF6B2AC}"/>
              </a:ext>
            </a:extLst>
          </p:cNvPr>
          <p:cNvSpPr txBox="1">
            <a:spLocks noGrp="1"/>
          </p:cNvSpPr>
          <p:nvPr>
            <p:ph type="title"/>
          </p:nvPr>
        </p:nvSpPr>
        <p:spPr>
          <a:xfrm>
            <a:off x="311700" y="648600"/>
            <a:ext cx="8520600" cy="339755"/>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AU" sz="2000" dirty="0">
                <a:solidFill>
                  <a:schemeClr val="tx1"/>
                </a:solidFill>
                <a:latin typeface="Montserrat Medium"/>
                <a:ea typeface="Montserrat Medium"/>
                <a:cs typeface="Montserrat Medium"/>
                <a:sym typeface="Montserrat Medium"/>
              </a:rPr>
              <a:t>WESTERN SYDNEY AIRPORT – NETWORK EXPANSION ENGINE</a:t>
            </a:r>
          </a:p>
        </p:txBody>
      </p:sp>
      <p:sp>
        <p:nvSpPr>
          <p:cNvPr id="9" name="Google Shape;376;p26">
            <a:extLst>
              <a:ext uri="{FF2B5EF4-FFF2-40B4-BE49-F238E27FC236}">
                <a16:creationId xmlns:a16="http://schemas.microsoft.com/office/drawing/2014/main" id="{A2A18CF6-AF3A-29EB-1141-3C25CDAFA7C1}"/>
              </a:ext>
            </a:extLst>
          </p:cNvPr>
          <p:cNvSpPr txBox="1"/>
          <p:nvPr/>
        </p:nvSpPr>
        <p:spPr>
          <a:xfrm>
            <a:off x="311699" y="996439"/>
            <a:ext cx="8520599" cy="289107"/>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AU" sz="1300" dirty="0">
                <a:solidFill>
                  <a:schemeClr val="tx1"/>
                </a:solidFill>
                <a:latin typeface="Montserrat"/>
                <a:ea typeface="Montserrat"/>
                <a:cs typeface="Montserrat"/>
                <a:sym typeface="Montserrat"/>
              </a:rPr>
              <a:t>Opening in 2026 WSA provides a unique opportunity to integrate Alt Air UAM and RAM services</a:t>
            </a:r>
          </a:p>
        </p:txBody>
      </p:sp>
      <p:graphicFrame>
        <p:nvGraphicFramePr>
          <p:cNvPr id="6" name="object 9">
            <a:extLst>
              <a:ext uri="{FF2B5EF4-FFF2-40B4-BE49-F238E27FC236}">
                <a16:creationId xmlns:a16="http://schemas.microsoft.com/office/drawing/2014/main" id="{7ADBC6E8-E2BE-DC2E-78EC-D1EDBD1F9554}"/>
              </a:ext>
            </a:extLst>
          </p:cNvPr>
          <p:cNvGraphicFramePr>
            <a:graphicFrameLocks noGrp="1"/>
          </p:cNvGraphicFramePr>
          <p:nvPr>
            <p:extLst>
              <p:ext uri="{D42A27DB-BD31-4B8C-83A1-F6EECF244321}">
                <p14:modId xmlns:p14="http://schemas.microsoft.com/office/powerpoint/2010/main" val="661562667"/>
              </p:ext>
            </p:extLst>
          </p:nvPr>
        </p:nvGraphicFramePr>
        <p:xfrm>
          <a:off x="5460663" y="1643086"/>
          <a:ext cx="3452883" cy="1916938"/>
        </p:xfrm>
        <a:graphic>
          <a:graphicData uri="http://schemas.openxmlformats.org/drawingml/2006/table">
            <a:tbl>
              <a:tblPr firstRow="1" bandRow="1">
                <a:tableStyleId>{2D5ABB26-0587-4C30-8999-92F81FD0307C}</a:tableStyleId>
              </a:tblPr>
              <a:tblGrid>
                <a:gridCol w="909510">
                  <a:extLst>
                    <a:ext uri="{9D8B030D-6E8A-4147-A177-3AD203B41FA5}">
                      <a16:colId xmlns:a16="http://schemas.microsoft.com/office/drawing/2014/main" val="20000"/>
                    </a:ext>
                  </a:extLst>
                </a:gridCol>
                <a:gridCol w="841052">
                  <a:extLst>
                    <a:ext uri="{9D8B030D-6E8A-4147-A177-3AD203B41FA5}">
                      <a16:colId xmlns:a16="http://schemas.microsoft.com/office/drawing/2014/main" val="20001"/>
                    </a:ext>
                  </a:extLst>
                </a:gridCol>
                <a:gridCol w="821493">
                  <a:extLst>
                    <a:ext uri="{9D8B030D-6E8A-4147-A177-3AD203B41FA5}">
                      <a16:colId xmlns:a16="http://schemas.microsoft.com/office/drawing/2014/main" val="20002"/>
                    </a:ext>
                  </a:extLst>
                </a:gridCol>
                <a:gridCol w="880828">
                  <a:extLst>
                    <a:ext uri="{9D8B030D-6E8A-4147-A177-3AD203B41FA5}">
                      <a16:colId xmlns:a16="http://schemas.microsoft.com/office/drawing/2014/main" val="20003"/>
                    </a:ext>
                  </a:extLst>
                </a:gridCol>
              </a:tblGrid>
              <a:tr h="204236">
                <a:tc>
                  <a:txBody>
                    <a:bodyPr/>
                    <a:lstStyle/>
                    <a:p>
                      <a:pPr marL="4763" marR="0" lvl="0" indent="0" algn="l" defTabSz="914400" rtl="0" eaLnBrk="1" fontAlgn="auto" latinLnBrk="0" hangingPunct="1">
                        <a:lnSpc>
                          <a:spcPts val="1175"/>
                        </a:lnSpc>
                        <a:spcBef>
                          <a:spcPts val="0"/>
                        </a:spcBef>
                        <a:spcAft>
                          <a:spcPts val="0"/>
                        </a:spcAft>
                        <a:buClr>
                          <a:srgbClr val="000000"/>
                        </a:buClr>
                        <a:buSzTx/>
                        <a:buFont typeface="Arial"/>
                        <a:buNone/>
                        <a:tabLst/>
                        <a:defRPr/>
                      </a:pPr>
                      <a:r>
                        <a:rPr lang="en-AU" sz="700" b="1" spc="-10" dirty="0">
                          <a:solidFill>
                            <a:schemeClr val="tx1"/>
                          </a:solidFill>
                          <a:latin typeface="Montserrat" pitchFamily="2" charset="77"/>
                          <a:cs typeface="Cambria"/>
                        </a:rPr>
                        <a:t>WSA to/from</a:t>
                      </a:r>
                      <a:endParaRPr lang="en-AU" sz="700" spc="-10" dirty="0">
                        <a:solidFill>
                          <a:schemeClr val="tx1"/>
                        </a:solidFill>
                        <a:latin typeface="Montserrat" pitchFamily="2" charset="77"/>
                        <a:cs typeface="Cambria"/>
                      </a:endParaRPr>
                    </a:p>
                  </a:txBody>
                  <a:tcPr marL="45720" marR="45720">
                    <a:lnB w="12700" cap="flat" cmpd="sng" algn="ctr">
                      <a:solidFill>
                        <a:schemeClr val="tx1"/>
                      </a:solidFill>
                      <a:prstDash val="solid"/>
                      <a:round/>
                      <a:headEnd type="none" w="med" len="med"/>
                      <a:tailEnd type="none" w="med" len="med"/>
                    </a:lnB>
                  </a:tcPr>
                </a:tc>
                <a:tc>
                  <a:txBody>
                    <a:bodyPr/>
                    <a:lstStyle/>
                    <a:p>
                      <a:pPr marL="31750">
                        <a:lnSpc>
                          <a:spcPts val="1175"/>
                        </a:lnSpc>
                      </a:pPr>
                      <a:r>
                        <a:rPr lang="en-AU" sz="700" b="1" spc="-10" dirty="0">
                          <a:solidFill>
                            <a:schemeClr val="tx1"/>
                          </a:solidFill>
                          <a:latin typeface="Montserrat" pitchFamily="2" charset="77"/>
                          <a:cs typeface="Cambria"/>
                        </a:rPr>
                        <a:t>Distance (Km)</a:t>
                      </a:r>
                      <a:endParaRPr lang="en-AU" sz="700" b="1" spc="-10" baseline="30000" dirty="0">
                        <a:solidFill>
                          <a:schemeClr val="tx1"/>
                        </a:solidFill>
                        <a:latin typeface="Montserrat" pitchFamily="2" charset="77"/>
                        <a:cs typeface="Cambria"/>
                      </a:endParaRPr>
                    </a:p>
                  </a:txBody>
                  <a:tcPr marL="45720" marR="45720">
                    <a:lnB w="12700" cap="flat" cmpd="sng" algn="ctr">
                      <a:solidFill>
                        <a:schemeClr val="tx1"/>
                      </a:solidFill>
                      <a:prstDash val="solid"/>
                      <a:round/>
                      <a:headEnd type="none" w="med" len="med"/>
                      <a:tailEnd type="none" w="med" len="med"/>
                    </a:lnB>
                  </a:tcPr>
                </a:tc>
                <a:tc>
                  <a:txBody>
                    <a:bodyPr/>
                    <a:lstStyle/>
                    <a:p>
                      <a:pPr marL="6350" indent="0">
                        <a:lnSpc>
                          <a:spcPts val="1175"/>
                        </a:lnSpc>
                        <a:tabLst/>
                      </a:pPr>
                      <a:r>
                        <a:rPr lang="en-AU" sz="700" b="1" dirty="0">
                          <a:solidFill>
                            <a:schemeClr val="tx1"/>
                          </a:solidFill>
                          <a:latin typeface="Montserrat" pitchFamily="2" charset="77"/>
                          <a:cs typeface="Cambria"/>
                        </a:rPr>
                        <a:t>Drive Time (min)</a:t>
                      </a:r>
                    </a:p>
                  </a:txBody>
                  <a:tcPr marL="45720" marR="45720">
                    <a:lnB w="12700" cap="flat" cmpd="sng" algn="ctr">
                      <a:solidFill>
                        <a:schemeClr val="tx1"/>
                      </a:solidFill>
                      <a:prstDash val="solid"/>
                      <a:round/>
                      <a:headEnd type="none" w="med" len="med"/>
                      <a:tailEnd type="none" w="med" len="med"/>
                    </a:lnB>
                  </a:tcPr>
                </a:tc>
                <a:tc>
                  <a:txBody>
                    <a:bodyPr/>
                    <a:lstStyle/>
                    <a:p>
                      <a:pPr marL="6350" indent="0">
                        <a:lnSpc>
                          <a:spcPts val="1175"/>
                        </a:lnSpc>
                        <a:tabLst/>
                      </a:pPr>
                      <a:r>
                        <a:rPr lang="en-AU" sz="700" b="1" dirty="0">
                          <a:solidFill>
                            <a:schemeClr val="tx1"/>
                          </a:solidFill>
                          <a:latin typeface="Montserrat" pitchFamily="2" charset="77"/>
                          <a:cs typeface="Cambria"/>
                        </a:rPr>
                        <a:t>Flight Time (Min)</a:t>
                      </a:r>
                    </a:p>
                  </a:txBody>
                  <a:tcPr marL="45720" marR="457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4236">
                <a:tc>
                  <a:txBody>
                    <a:bodyPr/>
                    <a:lstStyle/>
                    <a:p>
                      <a:pPr marL="6350" indent="0">
                        <a:lnSpc>
                          <a:spcPts val="1175"/>
                        </a:lnSpc>
                        <a:tabLst/>
                      </a:pPr>
                      <a:r>
                        <a:rPr lang="en-AU" sz="700" dirty="0">
                          <a:solidFill>
                            <a:schemeClr val="tx1"/>
                          </a:solidFill>
                          <a:latin typeface="Montserrat" pitchFamily="2" charset="77"/>
                          <a:cs typeface="Cambria"/>
                        </a:rPr>
                        <a:t>Rose Bay</a:t>
                      </a: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lang="en-AU" sz="700" spc="-10" dirty="0">
                          <a:solidFill>
                            <a:schemeClr val="tx1"/>
                          </a:solidFill>
                          <a:latin typeface="Montserrat" pitchFamily="2" charset="77"/>
                          <a:cs typeface="Cambria"/>
                        </a:rPr>
                        <a:t>51</a:t>
                      </a:r>
                      <a:endParaRPr sz="7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lang="en-AU" sz="700" dirty="0">
                          <a:solidFill>
                            <a:schemeClr val="tx1"/>
                          </a:solidFill>
                          <a:latin typeface="Montserrat" pitchFamily="2" charset="77"/>
                          <a:cs typeface="Cambria"/>
                        </a:rPr>
                        <a:t>60-100</a:t>
                      </a:r>
                      <a:endParaRPr sz="7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lang="en-GB" sz="700" dirty="0">
                          <a:solidFill>
                            <a:schemeClr val="tx1"/>
                          </a:solidFill>
                          <a:latin typeface="Montserrat" pitchFamily="2" charset="77"/>
                          <a:cs typeface="Cambria"/>
                        </a:rPr>
                        <a:t>12</a:t>
                      </a:r>
                      <a:endParaRPr sz="700" dirty="0">
                        <a:solidFill>
                          <a:schemeClr val="tx1"/>
                        </a:solidFill>
                        <a:latin typeface="Montserrat" pitchFamily="2" charset="77"/>
                        <a:cs typeface="Cambria"/>
                      </a:endParaRPr>
                    </a:p>
                  </a:txBody>
                  <a:tcPr marL="45720" marR="45720" anchor="ctr">
                    <a:lnT w="12700" cap="flat" cmpd="sng" algn="ctr">
                      <a:solidFill>
                        <a:schemeClr val="tx1"/>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195692">
                <a:tc>
                  <a:txBody>
                    <a:bodyPr/>
                    <a:lstStyle/>
                    <a:p>
                      <a:pPr marL="4763" indent="-4763">
                        <a:lnSpc>
                          <a:spcPts val="1100"/>
                        </a:lnSpc>
                        <a:tabLst/>
                      </a:pPr>
                      <a:r>
                        <a:rPr lang="en-AU" sz="700" spc="-10" dirty="0">
                          <a:solidFill>
                            <a:schemeClr val="tx1"/>
                          </a:solidFill>
                          <a:latin typeface="Montserrat" pitchFamily="2" charset="77"/>
                          <a:cs typeface="Cambria"/>
                        </a:rPr>
                        <a:t>Palm Beach</a:t>
                      </a:r>
                      <a:endParaRPr sz="7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lang="en-AU" sz="700" spc="-10" dirty="0">
                          <a:solidFill>
                            <a:schemeClr val="tx1"/>
                          </a:solidFill>
                          <a:latin typeface="Montserrat" pitchFamily="2" charset="77"/>
                          <a:cs typeface="Cambria"/>
                        </a:rPr>
                        <a:t>65</a:t>
                      </a: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lang="en-GB" sz="700" dirty="0">
                          <a:solidFill>
                            <a:schemeClr val="tx1"/>
                          </a:solidFill>
                          <a:latin typeface="Montserrat" pitchFamily="2" charset="77"/>
                          <a:cs typeface="Cambria"/>
                        </a:rPr>
                        <a:t>85-120</a:t>
                      </a:r>
                      <a:endParaRPr sz="7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lang="en-US" altLang="ko-KR" sz="700" dirty="0">
                          <a:solidFill>
                            <a:schemeClr val="tx1"/>
                          </a:solidFill>
                          <a:latin typeface="Montserrat" pitchFamily="2" charset="77"/>
                          <a:cs typeface="Cambria"/>
                        </a:rPr>
                        <a:t>18</a:t>
                      </a:r>
                      <a:endParaRPr sz="7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195692">
                <a:tc>
                  <a:txBody>
                    <a:bodyPr/>
                    <a:lstStyle/>
                    <a:p>
                      <a:pPr marL="4763" indent="-4763">
                        <a:lnSpc>
                          <a:spcPts val="1100"/>
                        </a:lnSpc>
                        <a:tabLst/>
                      </a:pPr>
                      <a:r>
                        <a:rPr lang="en-GB" sz="700" spc="-10" dirty="0">
                          <a:solidFill>
                            <a:schemeClr val="tx1"/>
                          </a:solidFill>
                          <a:latin typeface="Montserrat" pitchFamily="2" charset="77"/>
                          <a:cs typeface="Cambria"/>
                        </a:rPr>
                        <a:t>Newcastle</a:t>
                      </a:r>
                      <a:endParaRPr sz="7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lang="en-AU" sz="700" spc="-10" dirty="0">
                          <a:solidFill>
                            <a:schemeClr val="tx1"/>
                          </a:solidFill>
                          <a:latin typeface="Montserrat" pitchFamily="2" charset="77"/>
                          <a:cs typeface="Cambria"/>
                        </a:rPr>
                        <a:t>115</a:t>
                      </a: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lang="en-GB" sz="700" dirty="0">
                          <a:solidFill>
                            <a:schemeClr val="tx1"/>
                          </a:solidFill>
                          <a:latin typeface="Montserrat" pitchFamily="2" charset="77"/>
                          <a:cs typeface="Cambria"/>
                        </a:rPr>
                        <a:t>130-180</a:t>
                      </a:r>
                      <a:endParaRPr sz="7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lang="en-GB" sz="700" dirty="0">
                          <a:solidFill>
                            <a:schemeClr val="tx1"/>
                          </a:solidFill>
                          <a:latin typeface="Montserrat" pitchFamily="2" charset="77"/>
                          <a:cs typeface="Cambria"/>
                        </a:rPr>
                        <a:t>30</a:t>
                      </a:r>
                      <a:endParaRPr sz="7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r h="195692">
                <a:tc>
                  <a:txBody>
                    <a:bodyPr/>
                    <a:lstStyle/>
                    <a:p>
                      <a:pPr marL="4763" indent="0">
                        <a:lnSpc>
                          <a:spcPts val="1100"/>
                        </a:lnSpc>
                        <a:tabLst/>
                      </a:pPr>
                      <a:r>
                        <a:rPr lang="en-AU" sz="700" spc="-10" dirty="0">
                          <a:solidFill>
                            <a:schemeClr val="tx1"/>
                          </a:solidFill>
                          <a:latin typeface="Montserrat" pitchFamily="2" charset="77"/>
                          <a:cs typeface="Cambria"/>
                        </a:rPr>
                        <a:t>Gosford</a:t>
                      </a:r>
                      <a:endParaRPr sz="7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6350" indent="0">
                        <a:lnSpc>
                          <a:spcPts val="1100"/>
                        </a:lnSpc>
                        <a:tabLst/>
                      </a:pPr>
                      <a:r>
                        <a:rPr lang="en-AU" sz="700" spc="-10" dirty="0">
                          <a:solidFill>
                            <a:schemeClr val="tx1"/>
                          </a:solidFill>
                          <a:latin typeface="Montserrat" pitchFamily="2" charset="77"/>
                          <a:cs typeface="Cambria"/>
                        </a:rPr>
                        <a:t>78</a:t>
                      </a:r>
                      <a:endParaRPr sz="7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111125" indent="-104775">
                        <a:lnSpc>
                          <a:spcPts val="1100"/>
                        </a:lnSpc>
                        <a:tabLst/>
                      </a:pPr>
                      <a:r>
                        <a:rPr lang="en-GB" sz="700" dirty="0">
                          <a:solidFill>
                            <a:schemeClr val="tx1"/>
                          </a:solidFill>
                          <a:latin typeface="Montserrat" pitchFamily="2" charset="77"/>
                          <a:cs typeface="Cambria"/>
                        </a:rPr>
                        <a:t>75-100</a:t>
                      </a:r>
                      <a:endParaRPr sz="7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tc>
                  <a:txBody>
                    <a:bodyPr/>
                    <a:lstStyle/>
                    <a:p>
                      <a:pPr marL="269875" indent="-263525">
                        <a:lnSpc>
                          <a:spcPts val="1100"/>
                        </a:lnSpc>
                        <a:tabLst/>
                      </a:pPr>
                      <a:r>
                        <a:rPr lang="en-GB" sz="700" dirty="0">
                          <a:solidFill>
                            <a:schemeClr val="tx1"/>
                          </a:solidFill>
                          <a:latin typeface="Montserrat" pitchFamily="2" charset="77"/>
                          <a:cs typeface="Cambria"/>
                        </a:rPr>
                        <a:t>21</a:t>
                      </a:r>
                      <a:endParaRPr sz="700" dirty="0">
                        <a:solidFill>
                          <a:schemeClr val="tx1"/>
                        </a:solidFill>
                        <a:latin typeface="Montserrat" pitchFamily="2" charset="77"/>
                        <a:cs typeface="Cambria"/>
                      </a:endParaRPr>
                    </a:p>
                  </a:txBody>
                  <a:tcPr marL="45720" marR="45720" anchor="ct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r h="195692">
                <a:tc>
                  <a:txBody>
                    <a:bodyPr/>
                    <a:lstStyle/>
                    <a:p>
                      <a:pPr marL="4763" indent="0">
                        <a:lnSpc>
                          <a:spcPts val="1115"/>
                        </a:lnSpc>
                        <a:tabLst/>
                      </a:pPr>
                      <a:r>
                        <a:rPr lang="en-AU" sz="700" spc="-10" dirty="0">
                          <a:solidFill>
                            <a:schemeClr val="tx1"/>
                          </a:solidFill>
                          <a:latin typeface="Montserrat" pitchFamily="2" charset="77"/>
                          <a:cs typeface="Cambria"/>
                        </a:rPr>
                        <a:t>Wollongong</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 indent="0">
                        <a:lnSpc>
                          <a:spcPts val="1115"/>
                        </a:lnSpc>
                        <a:tabLst/>
                      </a:pPr>
                      <a:r>
                        <a:rPr lang="en-AU" sz="700" spc="-10" dirty="0">
                          <a:solidFill>
                            <a:schemeClr val="tx1"/>
                          </a:solidFill>
                          <a:latin typeface="Montserrat" pitchFamily="2" charset="77"/>
                          <a:cs typeface="Cambria"/>
                        </a:rPr>
                        <a:t>75</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5" indent="-104775">
                        <a:lnSpc>
                          <a:spcPts val="1115"/>
                        </a:lnSpc>
                        <a:tabLst/>
                      </a:pPr>
                      <a:r>
                        <a:rPr lang="en-GB" sz="700" dirty="0">
                          <a:solidFill>
                            <a:schemeClr val="tx1"/>
                          </a:solidFill>
                          <a:latin typeface="Montserrat" pitchFamily="2" charset="77"/>
                          <a:cs typeface="Cambria"/>
                        </a:rPr>
                        <a:t>70-100</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9875" indent="-263525">
                        <a:lnSpc>
                          <a:spcPts val="1115"/>
                        </a:lnSpc>
                        <a:tabLst/>
                      </a:pPr>
                      <a:r>
                        <a:rPr lang="en-GB" sz="700" dirty="0">
                          <a:solidFill>
                            <a:schemeClr val="tx1"/>
                          </a:solidFill>
                          <a:latin typeface="Montserrat" pitchFamily="2" charset="77"/>
                          <a:cs typeface="Cambria"/>
                        </a:rPr>
                        <a:t>20</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5692">
                <a:tc>
                  <a:txBody>
                    <a:bodyPr/>
                    <a:lstStyle/>
                    <a:p>
                      <a:pPr marL="4763" indent="0">
                        <a:lnSpc>
                          <a:spcPts val="1115"/>
                        </a:lnSpc>
                        <a:tabLst/>
                      </a:pPr>
                      <a:r>
                        <a:rPr lang="en-AU" sz="700" dirty="0">
                          <a:solidFill>
                            <a:schemeClr val="tx1"/>
                          </a:solidFill>
                          <a:latin typeface="Montserrat" pitchFamily="2" charset="77"/>
                          <a:cs typeface="Cambria"/>
                        </a:rPr>
                        <a:t>Jervis Bay</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 indent="0">
                        <a:lnSpc>
                          <a:spcPts val="1115"/>
                        </a:lnSpc>
                        <a:tabLst/>
                      </a:pPr>
                      <a:r>
                        <a:rPr lang="en-AU" sz="700" dirty="0">
                          <a:solidFill>
                            <a:schemeClr val="tx1"/>
                          </a:solidFill>
                          <a:latin typeface="Montserrat" pitchFamily="2" charset="77"/>
                          <a:cs typeface="Cambria"/>
                        </a:rPr>
                        <a:t>140</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5" indent="-104775">
                        <a:lnSpc>
                          <a:spcPts val="1115"/>
                        </a:lnSpc>
                        <a:tabLst/>
                      </a:pPr>
                      <a:r>
                        <a:rPr lang="en-GB" sz="700" dirty="0">
                          <a:solidFill>
                            <a:schemeClr val="tx1"/>
                          </a:solidFill>
                          <a:latin typeface="Montserrat" pitchFamily="2" charset="77"/>
                          <a:cs typeface="Cambria"/>
                        </a:rPr>
                        <a:t>140-180</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9875" indent="-263525">
                        <a:lnSpc>
                          <a:spcPts val="1115"/>
                        </a:lnSpc>
                        <a:tabLst/>
                      </a:pPr>
                      <a:r>
                        <a:rPr lang="en-GB" sz="700" dirty="0">
                          <a:solidFill>
                            <a:schemeClr val="tx1"/>
                          </a:solidFill>
                          <a:latin typeface="Montserrat" pitchFamily="2" charset="77"/>
                          <a:cs typeface="Cambria"/>
                        </a:rPr>
                        <a:t>33</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3110710"/>
                  </a:ext>
                </a:extLst>
              </a:tr>
              <a:tr h="195692">
                <a:tc>
                  <a:txBody>
                    <a:bodyPr/>
                    <a:lstStyle/>
                    <a:p>
                      <a:pPr marL="4763" indent="-4763">
                        <a:lnSpc>
                          <a:spcPts val="1115"/>
                        </a:lnSpc>
                        <a:tabLst/>
                      </a:pPr>
                      <a:r>
                        <a:rPr lang="en-AU" sz="700" dirty="0">
                          <a:solidFill>
                            <a:schemeClr val="tx1"/>
                          </a:solidFill>
                          <a:latin typeface="Montserrat" pitchFamily="2" charset="77"/>
                          <a:cs typeface="Cambria"/>
                        </a:rPr>
                        <a:t>Batemans Bay</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 indent="0">
                        <a:lnSpc>
                          <a:spcPts val="1115"/>
                        </a:lnSpc>
                        <a:tabLst/>
                      </a:pPr>
                      <a:r>
                        <a:rPr lang="en-AU" sz="700" dirty="0">
                          <a:solidFill>
                            <a:schemeClr val="tx1"/>
                          </a:solidFill>
                          <a:latin typeface="Montserrat" pitchFamily="2" charset="77"/>
                          <a:cs typeface="Cambria"/>
                        </a:rPr>
                        <a:t>209</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5" indent="-104775">
                        <a:lnSpc>
                          <a:spcPts val="1115"/>
                        </a:lnSpc>
                        <a:tabLst/>
                      </a:pPr>
                      <a:r>
                        <a:rPr lang="en-GB" sz="700" dirty="0">
                          <a:solidFill>
                            <a:schemeClr val="tx1"/>
                          </a:solidFill>
                          <a:latin typeface="Montserrat" pitchFamily="2" charset="77"/>
                          <a:cs typeface="Cambria"/>
                        </a:rPr>
                        <a:t>200-240</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9875" indent="-263525">
                        <a:lnSpc>
                          <a:spcPts val="1115"/>
                        </a:lnSpc>
                        <a:tabLst/>
                      </a:pPr>
                      <a:r>
                        <a:rPr lang="en-GB" sz="700" dirty="0">
                          <a:solidFill>
                            <a:schemeClr val="tx1"/>
                          </a:solidFill>
                          <a:latin typeface="Montserrat" pitchFamily="2" charset="77"/>
                          <a:cs typeface="Cambria"/>
                        </a:rPr>
                        <a:t>49</a:t>
                      </a:r>
                      <a:endParaRPr sz="700" dirty="0">
                        <a:solidFill>
                          <a:schemeClr val="tx1"/>
                        </a:solidFill>
                        <a:latin typeface="Montserrat" pitchFamily="2" charset="77"/>
                        <a:cs typeface="Cambria"/>
                      </a:endParaRPr>
                    </a:p>
                  </a:txBody>
                  <a:tcPr marL="45720" marR="45720" anchor="ctr">
                    <a:lnL>
                      <a:noFill/>
                    </a:lnL>
                    <a:lnR>
                      <a:noFill/>
                    </a:lnR>
                    <a:lnT w="3175" cap="flat" cmpd="sng" algn="ctr">
                      <a:solidFill>
                        <a:schemeClr val="bg1">
                          <a:lumMod val="50000"/>
                          <a:lumOff val="50000"/>
                        </a:schemeClr>
                      </a:solidFill>
                      <a:prstDash val="solid"/>
                      <a:round/>
                      <a:headEnd type="none" w="med" len="med"/>
                      <a:tailEnd type="none" w="med" len="med"/>
                    </a:lnT>
                    <a:lnB w="3175"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558296"/>
                  </a:ext>
                </a:extLst>
              </a:tr>
            </a:tbl>
          </a:graphicData>
        </a:graphic>
      </p:graphicFrame>
      <p:sp>
        <p:nvSpPr>
          <p:cNvPr id="13" name="Google Shape;376;p26">
            <a:extLst>
              <a:ext uri="{FF2B5EF4-FFF2-40B4-BE49-F238E27FC236}">
                <a16:creationId xmlns:a16="http://schemas.microsoft.com/office/drawing/2014/main" id="{69919F5F-D795-D86A-4E0A-C537BFA076A8}"/>
              </a:ext>
            </a:extLst>
          </p:cNvPr>
          <p:cNvSpPr txBox="1"/>
          <p:nvPr/>
        </p:nvSpPr>
        <p:spPr>
          <a:xfrm>
            <a:off x="5460664" y="1411920"/>
            <a:ext cx="3452883" cy="171557"/>
          </a:xfrm>
          <a:prstGeom prst="rect">
            <a:avLst/>
          </a:prstGeom>
          <a:noFill/>
          <a:ln>
            <a:noFill/>
          </a:ln>
        </p:spPr>
        <p:txBody>
          <a:bodyPr spcFirstLastPara="1" wrap="square" lIns="0" tIns="0" rIns="0" bIns="0" anchor="t" anchorCtr="0">
            <a:noAutofit/>
          </a:bodyPr>
          <a:lstStyle/>
          <a:p>
            <a:pPr lvl="0" algn="l" rtl="0">
              <a:lnSpc>
                <a:spcPct val="115000"/>
              </a:lnSpc>
              <a:spcBef>
                <a:spcPts val="0"/>
              </a:spcBef>
              <a:spcAft>
                <a:spcPts val="0"/>
              </a:spcAft>
              <a:buClr>
                <a:schemeClr val="bg2"/>
              </a:buClr>
            </a:pPr>
            <a:r>
              <a:rPr lang="en-AU" sz="900" dirty="0">
                <a:solidFill>
                  <a:schemeClr val="tx1"/>
                </a:solidFill>
                <a:latin typeface="Montserrat"/>
                <a:ea typeface="Montserrat"/>
                <a:cs typeface="Montserrat"/>
                <a:sym typeface="Montserrat"/>
              </a:rPr>
              <a:t>Routes and times:</a:t>
            </a:r>
          </a:p>
        </p:txBody>
      </p:sp>
      <p:sp>
        <p:nvSpPr>
          <p:cNvPr id="14" name="Google Shape;376;p26">
            <a:extLst>
              <a:ext uri="{FF2B5EF4-FFF2-40B4-BE49-F238E27FC236}">
                <a16:creationId xmlns:a16="http://schemas.microsoft.com/office/drawing/2014/main" id="{6B74BFF9-52A0-D138-EF72-348133A80B03}"/>
              </a:ext>
            </a:extLst>
          </p:cNvPr>
          <p:cNvSpPr txBox="1"/>
          <p:nvPr/>
        </p:nvSpPr>
        <p:spPr>
          <a:xfrm>
            <a:off x="5460663" y="3790462"/>
            <a:ext cx="3452883" cy="568306"/>
          </a:xfrm>
          <a:prstGeom prst="rect">
            <a:avLst/>
          </a:prstGeom>
          <a:noFill/>
          <a:ln>
            <a:noFill/>
          </a:ln>
        </p:spPr>
        <p:txBody>
          <a:bodyPr spcFirstLastPara="1" wrap="square" lIns="0" tIns="0" rIns="0" bIns="0" anchor="t" anchorCtr="0">
            <a:noAutofit/>
          </a:bodyPr>
          <a:lstStyle/>
          <a:p>
            <a:pPr lvl="0" algn="l" rtl="0">
              <a:lnSpc>
                <a:spcPct val="115000"/>
              </a:lnSpc>
              <a:spcBef>
                <a:spcPts val="0"/>
              </a:spcBef>
              <a:spcAft>
                <a:spcPts val="0"/>
              </a:spcAft>
              <a:buClr>
                <a:schemeClr val="bg2"/>
              </a:buClr>
            </a:pPr>
            <a:r>
              <a:rPr lang="en-AU" sz="800" b="1" dirty="0">
                <a:solidFill>
                  <a:schemeClr val="tx1"/>
                </a:solidFill>
                <a:latin typeface="Montserrat"/>
                <a:ea typeface="Montserrat"/>
                <a:cs typeface="Montserrat"/>
                <a:sym typeface="Montserrat"/>
              </a:rPr>
              <a:t>Airline Integration</a:t>
            </a:r>
          </a:p>
          <a:p>
            <a:pPr lvl="0" algn="l" rtl="0">
              <a:lnSpc>
                <a:spcPct val="115000"/>
              </a:lnSpc>
              <a:spcBef>
                <a:spcPts val="0"/>
              </a:spcBef>
              <a:spcAft>
                <a:spcPts val="0"/>
              </a:spcAft>
              <a:buClr>
                <a:schemeClr val="bg2"/>
              </a:buClr>
            </a:pPr>
            <a:r>
              <a:rPr lang="en-AU" sz="800" dirty="0">
                <a:solidFill>
                  <a:schemeClr val="tx1"/>
                </a:solidFill>
                <a:latin typeface="Montserrat"/>
                <a:ea typeface="Montserrat"/>
                <a:cs typeface="Montserrat"/>
                <a:sym typeface="Montserrat"/>
              </a:rPr>
              <a:t>Booked as part of a single airline itinerary </a:t>
            </a:r>
          </a:p>
          <a:p>
            <a:pPr lvl="0" algn="l" rtl="0">
              <a:lnSpc>
                <a:spcPct val="115000"/>
              </a:lnSpc>
              <a:spcBef>
                <a:spcPts val="0"/>
              </a:spcBef>
              <a:spcAft>
                <a:spcPts val="0"/>
              </a:spcAft>
              <a:buClr>
                <a:schemeClr val="bg2"/>
              </a:buClr>
            </a:pPr>
            <a:r>
              <a:rPr lang="en-AU" sz="800" dirty="0">
                <a:solidFill>
                  <a:schemeClr val="tx1"/>
                </a:solidFill>
                <a:latin typeface="Montserrat"/>
                <a:ea typeface="Montserrat"/>
                <a:cs typeface="Montserrat"/>
                <a:sym typeface="Montserrat"/>
              </a:rPr>
              <a:t>Baggage checked through from urban departure points</a:t>
            </a:r>
          </a:p>
        </p:txBody>
      </p:sp>
      <p:sp>
        <p:nvSpPr>
          <p:cNvPr id="15" name="object 9">
            <a:extLst>
              <a:ext uri="{FF2B5EF4-FFF2-40B4-BE49-F238E27FC236}">
                <a16:creationId xmlns:a16="http://schemas.microsoft.com/office/drawing/2014/main" id="{AC9232EA-5595-C997-74A8-B59C94551921}"/>
              </a:ext>
            </a:extLst>
          </p:cNvPr>
          <p:cNvSpPr txBox="1"/>
          <p:nvPr/>
        </p:nvSpPr>
        <p:spPr>
          <a:xfrm>
            <a:off x="112577" y="4513544"/>
            <a:ext cx="8913546" cy="320601"/>
          </a:xfrm>
          <a:prstGeom prst="rect">
            <a:avLst/>
          </a:prstGeom>
        </p:spPr>
        <p:txBody>
          <a:bodyPr vert="horz" wrap="square" lIns="0" tIns="12700" rIns="0" bIns="0" rtlCol="0">
            <a:spAutoFit/>
          </a:bodyPr>
          <a:lstStyle/>
          <a:p>
            <a:pPr marL="12700" algn="ctr">
              <a:lnSpc>
                <a:spcPct val="100000"/>
              </a:lnSpc>
              <a:spcBef>
                <a:spcPts val="100"/>
              </a:spcBef>
            </a:pPr>
            <a:r>
              <a:rPr sz="1000" dirty="0">
                <a:solidFill>
                  <a:srgbClr val="FFFFFF"/>
                </a:solidFill>
                <a:latin typeface="Montserrat" pitchFamily="2" charset="77"/>
                <a:cs typeface="Palatino Linotype"/>
              </a:rPr>
              <a:t>From</a:t>
            </a:r>
            <a:r>
              <a:rPr sz="1000" spc="-30" dirty="0">
                <a:solidFill>
                  <a:srgbClr val="FFFFFF"/>
                </a:solidFill>
                <a:latin typeface="Montserrat" pitchFamily="2" charset="77"/>
                <a:cs typeface="Palatino Linotype"/>
              </a:rPr>
              <a:t> </a:t>
            </a:r>
            <a:r>
              <a:rPr sz="1000" spc="-20" dirty="0">
                <a:solidFill>
                  <a:srgbClr val="FFFFFF"/>
                </a:solidFill>
                <a:latin typeface="Montserrat" pitchFamily="2" charset="77"/>
                <a:cs typeface="Palatino Linotype"/>
              </a:rPr>
              <a:t>Australia’s first </a:t>
            </a:r>
            <a:r>
              <a:rPr sz="1000" dirty="0">
                <a:solidFill>
                  <a:srgbClr val="FFFFFF"/>
                </a:solidFill>
                <a:latin typeface="Montserrat" pitchFamily="2" charset="77"/>
                <a:cs typeface="Palatino Linotype"/>
              </a:rPr>
              <a:t>international</a:t>
            </a:r>
            <a:r>
              <a:rPr sz="1000" spc="-20" dirty="0">
                <a:solidFill>
                  <a:srgbClr val="FFFFFF"/>
                </a:solidFill>
                <a:latin typeface="Montserrat" pitchFamily="2" charset="77"/>
                <a:cs typeface="Palatino Linotype"/>
              </a:rPr>
              <a:t> </a:t>
            </a:r>
            <a:r>
              <a:rPr sz="1000" dirty="0">
                <a:solidFill>
                  <a:srgbClr val="FFFFFF"/>
                </a:solidFill>
                <a:latin typeface="Montserrat" pitchFamily="2" charset="77"/>
                <a:cs typeface="Palatino Linotype"/>
              </a:rPr>
              <a:t>airport</a:t>
            </a:r>
            <a:r>
              <a:rPr sz="1000" spc="-20" dirty="0">
                <a:solidFill>
                  <a:srgbClr val="FFFFFF"/>
                </a:solidFill>
                <a:latin typeface="Montserrat" pitchFamily="2" charset="77"/>
                <a:cs typeface="Palatino Linotype"/>
              </a:rPr>
              <a:t> </a:t>
            </a:r>
            <a:r>
              <a:rPr sz="1000" dirty="0">
                <a:solidFill>
                  <a:srgbClr val="FFFFFF"/>
                </a:solidFill>
                <a:latin typeface="Montserrat" pitchFamily="2" charset="77"/>
                <a:cs typeface="Palatino Linotype"/>
              </a:rPr>
              <a:t>at</a:t>
            </a:r>
            <a:r>
              <a:rPr sz="1000" spc="-20" dirty="0">
                <a:solidFill>
                  <a:srgbClr val="FFFFFF"/>
                </a:solidFill>
                <a:latin typeface="Montserrat" pitchFamily="2" charset="77"/>
                <a:cs typeface="Palatino Linotype"/>
              </a:rPr>
              <a:t> </a:t>
            </a:r>
            <a:r>
              <a:rPr sz="1000" spc="-10" dirty="0">
                <a:solidFill>
                  <a:srgbClr val="FFFFFF"/>
                </a:solidFill>
                <a:latin typeface="Montserrat" pitchFamily="2" charset="77"/>
                <a:cs typeface="Palatino Linotype"/>
              </a:rPr>
              <a:t>Rose</a:t>
            </a:r>
            <a:r>
              <a:rPr sz="1000" spc="-20" dirty="0">
                <a:solidFill>
                  <a:srgbClr val="FFFFFF"/>
                </a:solidFill>
                <a:latin typeface="Montserrat" pitchFamily="2" charset="77"/>
                <a:cs typeface="Palatino Linotype"/>
              </a:rPr>
              <a:t> </a:t>
            </a:r>
            <a:r>
              <a:rPr sz="1000" dirty="0">
                <a:solidFill>
                  <a:srgbClr val="FFFFFF"/>
                </a:solidFill>
                <a:latin typeface="Montserrat" pitchFamily="2" charset="77"/>
                <a:cs typeface="Palatino Linotype"/>
              </a:rPr>
              <a:t>Bay</a:t>
            </a:r>
            <a:r>
              <a:rPr sz="1000" spc="-20" dirty="0">
                <a:solidFill>
                  <a:srgbClr val="FFFFFF"/>
                </a:solidFill>
                <a:latin typeface="Montserrat" pitchFamily="2" charset="77"/>
                <a:cs typeface="Palatino Linotype"/>
              </a:rPr>
              <a:t> </a:t>
            </a:r>
            <a:r>
              <a:rPr sz="1000" spc="-10" dirty="0">
                <a:solidFill>
                  <a:srgbClr val="FFFFFF"/>
                </a:solidFill>
                <a:latin typeface="Montserrat" pitchFamily="2" charset="77"/>
                <a:cs typeface="Palatino Linotype"/>
              </a:rPr>
              <a:t>(1938)</a:t>
            </a:r>
            <a:r>
              <a:rPr sz="1000" spc="-20" dirty="0">
                <a:solidFill>
                  <a:srgbClr val="FFFFFF"/>
                </a:solidFill>
                <a:latin typeface="Montserrat" pitchFamily="2" charset="77"/>
                <a:cs typeface="Palatino Linotype"/>
              </a:rPr>
              <a:t> </a:t>
            </a:r>
            <a:r>
              <a:rPr sz="1000" dirty="0">
                <a:solidFill>
                  <a:srgbClr val="FFFFFF"/>
                </a:solidFill>
                <a:latin typeface="Montserrat" pitchFamily="2" charset="77"/>
                <a:cs typeface="Palatino Linotype"/>
              </a:rPr>
              <a:t>to</a:t>
            </a:r>
            <a:r>
              <a:rPr sz="1000" spc="-25" dirty="0">
                <a:solidFill>
                  <a:srgbClr val="FFFFFF"/>
                </a:solidFill>
                <a:latin typeface="Montserrat" pitchFamily="2" charset="77"/>
                <a:cs typeface="Palatino Linotype"/>
              </a:rPr>
              <a:t> </a:t>
            </a:r>
            <a:r>
              <a:rPr sz="1000" spc="-20" dirty="0">
                <a:solidFill>
                  <a:srgbClr val="FFFFFF"/>
                </a:solidFill>
                <a:latin typeface="Montserrat" pitchFamily="2" charset="77"/>
                <a:cs typeface="Palatino Linotype"/>
              </a:rPr>
              <a:t>its</a:t>
            </a:r>
            <a:r>
              <a:rPr sz="1000" spc="-15" dirty="0">
                <a:solidFill>
                  <a:srgbClr val="FFFFFF"/>
                </a:solidFill>
                <a:latin typeface="Montserrat" pitchFamily="2" charset="77"/>
                <a:cs typeface="Palatino Linotype"/>
              </a:rPr>
              <a:t> </a:t>
            </a:r>
            <a:r>
              <a:rPr sz="1000" spc="-20" dirty="0">
                <a:solidFill>
                  <a:srgbClr val="FFFFFF"/>
                </a:solidFill>
                <a:latin typeface="Montserrat" pitchFamily="2" charset="77"/>
                <a:cs typeface="Palatino Linotype"/>
              </a:rPr>
              <a:t>newest </a:t>
            </a:r>
            <a:r>
              <a:rPr sz="1000" dirty="0">
                <a:solidFill>
                  <a:srgbClr val="FFFFFF"/>
                </a:solidFill>
                <a:latin typeface="Montserrat" pitchFamily="2" charset="77"/>
                <a:cs typeface="Palatino Linotype"/>
              </a:rPr>
              <a:t>at</a:t>
            </a:r>
            <a:r>
              <a:rPr sz="1000" spc="-20" dirty="0">
                <a:solidFill>
                  <a:srgbClr val="FFFFFF"/>
                </a:solidFill>
                <a:latin typeface="Montserrat" pitchFamily="2" charset="77"/>
                <a:cs typeface="Palatino Linotype"/>
              </a:rPr>
              <a:t> </a:t>
            </a:r>
            <a:r>
              <a:rPr sz="1000" spc="-10" dirty="0">
                <a:solidFill>
                  <a:srgbClr val="FFFFFF"/>
                </a:solidFill>
                <a:latin typeface="Montserrat" pitchFamily="2" charset="77"/>
                <a:cs typeface="Palatino Linotype"/>
              </a:rPr>
              <a:t>Western</a:t>
            </a:r>
            <a:r>
              <a:rPr sz="1000" spc="-20" dirty="0">
                <a:solidFill>
                  <a:srgbClr val="FFFFFF"/>
                </a:solidFill>
                <a:latin typeface="Montserrat" pitchFamily="2" charset="77"/>
                <a:cs typeface="Palatino Linotype"/>
              </a:rPr>
              <a:t> </a:t>
            </a:r>
            <a:r>
              <a:rPr sz="1000" spc="-30" dirty="0">
                <a:solidFill>
                  <a:srgbClr val="FFFFFF"/>
                </a:solidFill>
                <a:latin typeface="Montserrat" pitchFamily="2" charset="77"/>
                <a:cs typeface="Palatino Linotype"/>
              </a:rPr>
              <a:t>Sydney</a:t>
            </a:r>
            <a:r>
              <a:rPr sz="1000" spc="-25" dirty="0">
                <a:solidFill>
                  <a:srgbClr val="FFFFFF"/>
                </a:solidFill>
                <a:latin typeface="Montserrat" pitchFamily="2" charset="77"/>
                <a:cs typeface="Palatino Linotype"/>
              </a:rPr>
              <a:t> </a:t>
            </a:r>
            <a:r>
              <a:rPr sz="1000" spc="-20" dirty="0">
                <a:solidFill>
                  <a:srgbClr val="FFFFFF"/>
                </a:solidFill>
                <a:latin typeface="Montserrat" pitchFamily="2" charset="77"/>
                <a:cs typeface="Palatino Linotype"/>
              </a:rPr>
              <a:t>Airport </a:t>
            </a:r>
            <a:r>
              <a:rPr sz="1000" spc="-10" dirty="0">
                <a:solidFill>
                  <a:srgbClr val="FFFFFF"/>
                </a:solidFill>
                <a:latin typeface="Montserrat" pitchFamily="2" charset="77"/>
                <a:cs typeface="Palatino Linotype"/>
              </a:rPr>
              <a:t>(2026)</a:t>
            </a:r>
            <a:r>
              <a:rPr lang="en-GB" sz="1000" spc="-25" dirty="0">
                <a:solidFill>
                  <a:srgbClr val="FFFFFF"/>
                </a:solidFill>
                <a:latin typeface="Montserrat" pitchFamily="2" charset="77"/>
                <a:cs typeface="Palatino Linotype"/>
              </a:rPr>
              <a:t> – </a:t>
            </a:r>
            <a:br>
              <a:rPr lang="en-GB" sz="1000" spc="-25" dirty="0">
                <a:solidFill>
                  <a:srgbClr val="FFFFFF"/>
                </a:solidFill>
                <a:latin typeface="Montserrat" pitchFamily="2" charset="77"/>
                <a:cs typeface="Palatino Linotype"/>
              </a:rPr>
            </a:br>
            <a:r>
              <a:rPr sz="1000" spc="-35" dirty="0">
                <a:solidFill>
                  <a:srgbClr val="FFFFFF"/>
                </a:solidFill>
                <a:latin typeface="Montserrat" pitchFamily="2" charset="77"/>
                <a:cs typeface="Palatino Linotype"/>
              </a:rPr>
              <a:t>Alt</a:t>
            </a:r>
            <a:r>
              <a:rPr sz="1000" spc="-20" dirty="0">
                <a:solidFill>
                  <a:srgbClr val="FFFFFF"/>
                </a:solidFill>
                <a:latin typeface="Montserrat" pitchFamily="2" charset="77"/>
                <a:cs typeface="Palatino Linotype"/>
              </a:rPr>
              <a:t> Air </a:t>
            </a:r>
            <a:r>
              <a:rPr sz="1000" dirty="0">
                <a:solidFill>
                  <a:srgbClr val="FFFFFF"/>
                </a:solidFill>
                <a:latin typeface="Montserrat" pitchFamily="2" charset="77"/>
                <a:cs typeface="Palatino Linotype"/>
              </a:rPr>
              <a:t>is</a:t>
            </a:r>
            <a:r>
              <a:rPr sz="1000" spc="-20" dirty="0">
                <a:solidFill>
                  <a:srgbClr val="FFFFFF"/>
                </a:solidFill>
                <a:latin typeface="Montserrat" pitchFamily="2" charset="77"/>
                <a:cs typeface="Palatino Linotype"/>
              </a:rPr>
              <a:t> connecting </a:t>
            </a:r>
            <a:r>
              <a:rPr sz="1000" dirty="0">
                <a:solidFill>
                  <a:srgbClr val="FFFFFF"/>
                </a:solidFill>
                <a:latin typeface="Montserrat" pitchFamily="2" charset="77"/>
                <a:cs typeface="Palatino Linotype"/>
              </a:rPr>
              <a:t>the</a:t>
            </a:r>
            <a:r>
              <a:rPr sz="1000" spc="-20" dirty="0">
                <a:solidFill>
                  <a:srgbClr val="FFFFFF"/>
                </a:solidFill>
                <a:latin typeface="Montserrat" pitchFamily="2" charset="77"/>
                <a:cs typeface="Palatino Linotype"/>
              </a:rPr>
              <a:t> </a:t>
            </a:r>
            <a:r>
              <a:rPr sz="1000" dirty="0">
                <a:solidFill>
                  <a:srgbClr val="FFFFFF"/>
                </a:solidFill>
                <a:latin typeface="Montserrat" pitchFamily="2" charset="77"/>
                <a:cs typeface="Palatino Linotype"/>
              </a:rPr>
              <a:t>past</a:t>
            </a:r>
            <a:r>
              <a:rPr sz="1000" spc="-20" dirty="0">
                <a:solidFill>
                  <a:srgbClr val="FFFFFF"/>
                </a:solidFill>
                <a:latin typeface="Montserrat" pitchFamily="2" charset="77"/>
                <a:cs typeface="Palatino Linotype"/>
              </a:rPr>
              <a:t> </a:t>
            </a:r>
            <a:r>
              <a:rPr sz="1000" dirty="0">
                <a:solidFill>
                  <a:srgbClr val="FFFFFF"/>
                </a:solidFill>
                <a:latin typeface="Montserrat" pitchFamily="2" charset="77"/>
                <a:cs typeface="Palatino Linotype"/>
              </a:rPr>
              <a:t>and</a:t>
            </a:r>
            <a:r>
              <a:rPr sz="1000" spc="-20" dirty="0">
                <a:solidFill>
                  <a:srgbClr val="FFFFFF"/>
                </a:solidFill>
                <a:latin typeface="Montserrat" pitchFamily="2" charset="77"/>
                <a:cs typeface="Palatino Linotype"/>
              </a:rPr>
              <a:t> </a:t>
            </a:r>
            <a:r>
              <a:rPr sz="1000" spc="-10" dirty="0">
                <a:solidFill>
                  <a:srgbClr val="FFFFFF"/>
                </a:solidFill>
                <a:latin typeface="Montserrat" pitchFamily="2" charset="77"/>
                <a:cs typeface="Palatino Linotype"/>
              </a:rPr>
              <a:t>future</a:t>
            </a:r>
            <a:r>
              <a:rPr sz="1000" spc="-20" dirty="0">
                <a:solidFill>
                  <a:srgbClr val="FFFFFF"/>
                </a:solidFill>
                <a:latin typeface="Montserrat" pitchFamily="2" charset="77"/>
                <a:cs typeface="Palatino Linotype"/>
              </a:rPr>
              <a:t> </a:t>
            </a:r>
            <a:r>
              <a:rPr sz="1000" dirty="0">
                <a:solidFill>
                  <a:srgbClr val="FFFFFF"/>
                </a:solidFill>
                <a:latin typeface="Montserrat" pitchFamily="2" charset="77"/>
                <a:cs typeface="Palatino Linotype"/>
              </a:rPr>
              <a:t>of</a:t>
            </a:r>
            <a:r>
              <a:rPr sz="1000" spc="-20" dirty="0">
                <a:solidFill>
                  <a:srgbClr val="FFFFFF"/>
                </a:solidFill>
                <a:latin typeface="Montserrat" pitchFamily="2" charset="77"/>
                <a:cs typeface="Palatino Linotype"/>
              </a:rPr>
              <a:t> </a:t>
            </a:r>
            <a:r>
              <a:rPr sz="1000" spc="-10" dirty="0">
                <a:solidFill>
                  <a:srgbClr val="FFFFFF"/>
                </a:solidFill>
                <a:latin typeface="Montserrat" pitchFamily="2" charset="77"/>
                <a:cs typeface="Palatino Linotype"/>
              </a:rPr>
              <a:t>aviation</a:t>
            </a:r>
            <a:r>
              <a:rPr lang="en-GB" sz="1000" spc="-10" dirty="0">
                <a:solidFill>
                  <a:srgbClr val="FFFFFF"/>
                </a:solidFill>
                <a:latin typeface="Montserrat" pitchFamily="2" charset="77"/>
                <a:cs typeface="Palatino Linotype"/>
              </a:rPr>
              <a:t>.</a:t>
            </a:r>
            <a:endParaRPr sz="1000" dirty="0">
              <a:latin typeface="Montserrat" pitchFamily="2" charset="77"/>
              <a:cs typeface="Palatino Linotype"/>
            </a:endParaRPr>
          </a:p>
        </p:txBody>
      </p:sp>
      <p:sp>
        <p:nvSpPr>
          <p:cNvPr id="17" name="TextBox 16">
            <a:extLst>
              <a:ext uri="{FF2B5EF4-FFF2-40B4-BE49-F238E27FC236}">
                <a16:creationId xmlns:a16="http://schemas.microsoft.com/office/drawing/2014/main" id="{DEFADFA6-4212-2741-3D12-C5CC98828582}"/>
              </a:ext>
            </a:extLst>
          </p:cNvPr>
          <p:cNvSpPr txBox="1"/>
          <p:nvPr/>
        </p:nvSpPr>
        <p:spPr>
          <a:xfrm>
            <a:off x="384851" y="2342381"/>
            <a:ext cx="1937627" cy="518347"/>
          </a:xfrm>
          <a:prstGeom prst="rect">
            <a:avLst/>
          </a:prstGeom>
          <a:noFill/>
        </p:spPr>
        <p:txBody>
          <a:bodyPr wrap="square" lIns="0" tIns="0" rIns="0" bIns="0">
            <a:spAutoFit/>
          </a:bodyPr>
          <a:lstStyle/>
          <a:p>
            <a:pPr lvl="0" algn="l" rtl="0">
              <a:lnSpc>
                <a:spcPct val="115000"/>
              </a:lnSpc>
              <a:spcBef>
                <a:spcPts val="0"/>
              </a:spcBef>
              <a:spcAft>
                <a:spcPts val="0"/>
              </a:spcAft>
              <a:buClr>
                <a:schemeClr val="bg2"/>
              </a:buClr>
            </a:pPr>
            <a:r>
              <a:rPr lang="en-AU" sz="1000" dirty="0">
                <a:solidFill>
                  <a:schemeClr val="tx1"/>
                </a:solidFill>
                <a:latin typeface="Montserrat"/>
                <a:ea typeface="Montserrat"/>
                <a:cs typeface="Montserrat"/>
                <a:sym typeface="Montserrat"/>
              </a:rPr>
              <a:t>WSA opening with 10m pax/year, long term scale to 80m pax/year</a:t>
            </a:r>
          </a:p>
        </p:txBody>
      </p:sp>
    </p:spTree>
    <p:extLst>
      <p:ext uri="{BB962C8B-B14F-4D97-AF65-F5344CB8AC3E}">
        <p14:creationId xmlns:p14="http://schemas.microsoft.com/office/powerpoint/2010/main" val="1946753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0F0F"/>
        </a:solidFill>
        <a:effectLst/>
      </p:bgPr>
    </p:bg>
    <p:spTree>
      <p:nvGrpSpPr>
        <p:cNvPr id="1" name=""/>
        <p:cNvGrpSpPr/>
        <p:nvPr/>
      </p:nvGrpSpPr>
      <p:grpSpPr>
        <a:xfrm>
          <a:off x="0" y="0"/>
          <a:ext cx="0" cy="0"/>
          <a:chOff x="0" y="0"/>
          <a:chExt cx="0" cy="0"/>
        </a:xfrm>
      </p:grpSpPr>
      <p:sp>
        <p:nvSpPr>
          <p:cNvPr id="3" name="Text 1"/>
          <p:cNvSpPr/>
          <p:nvPr/>
        </p:nvSpPr>
        <p:spPr>
          <a:xfrm>
            <a:off x="233172" y="377190"/>
            <a:ext cx="7818120" cy="377190"/>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0" cap="none" spc="0" normalizeH="0" baseline="0" noProof="0" dirty="0">
                <a:ln>
                  <a:noFill/>
                </a:ln>
                <a:solidFill>
                  <a:prstClr val="white"/>
                </a:solidFill>
                <a:effectLst/>
                <a:uLnTx/>
                <a:uFillTx/>
                <a:latin typeface="Montserrat Medium"/>
                <a:cs typeface="Arial"/>
                <a:sym typeface="Montserrat"/>
              </a:rPr>
              <a:t>ENERGY COST ANALYSIS</a:t>
            </a:r>
          </a:p>
        </p:txBody>
      </p:sp>
      <p:sp>
        <p:nvSpPr>
          <p:cNvPr id="6" name="Shape 4"/>
          <p:cNvSpPr/>
          <p:nvPr/>
        </p:nvSpPr>
        <p:spPr>
          <a:xfrm>
            <a:off x="219456" y="644652"/>
            <a:ext cx="8682228" cy="438912"/>
          </a:xfrm>
          <a:prstGeom prst="rect">
            <a:avLst/>
          </a:prstGeom>
          <a:solidFill>
            <a:srgbClr val="141414"/>
          </a:solidFill>
          <a:ln w="12700">
            <a:solidFill>
              <a:srgbClr val="141414"/>
            </a:solidFill>
            <a:prstDash val="solid"/>
          </a:ln>
        </p:spPr>
        <p:txBody>
          <a:bodyPr/>
          <a:lstStyle/>
          <a:p>
            <a:endParaRPr lang="en-AU"/>
          </a:p>
        </p:txBody>
      </p:sp>
      <p:sp>
        <p:nvSpPr>
          <p:cNvPr id="7" name="Shape 5"/>
          <p:cNvSpPr/>
          <p:nvPr/>
        </p:nvSpPr>
        <p:spPr>
          <a:xfrm>
            <a:off x="201169" y="781812"/>
            <a:ext cx="45719" cy="301752"/>
          </a:xfrm>
          <a:prstGeom prst="rect">
            <a:avLst/>
          </a:prstGeom>
          <a:solidFill>
            <a:srgbClr val="00C896"/>
          </a:solidFill>
          <a:ln w="12700">
            <a:solidFill>
              <a:srgbClr val="00C896"/>
            </a:solidFill>
            <a:prstDash val="solid"/>
          </a:ln>
        </p:spPr>
        <p:txBody>
          <a:bodyPr/>
          <a:lstStyle/>
          <a:p>
            <a:endParaRPr lang="en-AU"/>
          </a:p>
        </p:txBody>
      </p:sp>
      <p:sp>
        <p:nvSpPr>
          <p:cNvPr id="8" name="Shape 6"/>
          <p:cNvSpPr/>
          <p:nvPr/>
        </p:nvSpPr>
        <p:spPr>
          <a:xfrm>
            <a:off x="3895344" y="644652"/>
            <a:ext cx="1755648" cy="178308"/>
          </a:xfrm>
          <a:prstGeom prst="rect">
            <a:avLst/>
          </a:prstGeom>
          <a:solidFill>
            <a:srgbClr val="2A1E00"/>
          </a:solidFill>
          <a:ln w="12700">
            <a:solidFill>
              <a:srgbClr val="2A1E00"/>
            </a:solidFill>
            <a:prstDash val="solid"/>
          </a:ln>
        </p:spPr>
        <p:txBody>
          <a:bodyPr/>
          <a:lstStyle/>
          <a:p>
            <a:endParaRPr lang="en-AU"/>
          </a:p>
        </p:txBody>
      </p:sp>
      <p:sp>
        <p:nvSpPr>
          <p:cNvPr id="9" name="Text 7"/>
          <p:cNvSpPr/>
          <p:nvPr/>
        </p:nvSpPr>
        <p:spPr>
          <a:xfrm>
            <a:off x="3895344" y="644652"/>
            <a:ext cx="1755648" cy="178308"/>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  CESSNA CARAVAN</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0" name="Shape 8"/>
          <p:cNvSpPr/>
          <p:nvPr/>
        </p:nvSpPr>
        <p:spPr>
          <a:xfrm>
            <a:off x="5650992" y="644652"/>
            <a:ext cx="2084832" cy="178308"/>
          </a:xfrm>
          <a:prstGeom prst="rect">
            <a:avLst/>
          </a:prstGeom>
          <a:solidFill>
            <a:srgbClr val="001A10"/>
          </a:solidFill>
          <a:ln w="12700">
            <a:solidFill>
              <a:srgbClr val="001A10"/>
            </a:solidFill>
            <a:prstDash val="solid"/>
          </a:ln>
        </p:spPr>
        <p:txBody>
          <a:bodyPr/>
          <a:lstStyle/>
          <a:p>
            <a:endParaRPr lang="en-AU"/>
          </a:p>
        </p:txBody>
      </p:sp>
      <p:sp>
        <p:nvSpPr>
          <p:cNvPr id="11" name="Text 9"/>
          <p:cNvSpPr/>
          <p:nvPr/>
        </p:nvSpPr>
        <p:spPr>
          <a:xfrm>
            <a:off x="5650992" y="644652"/>
            <a:ext cx="2084832" cy="178308"/>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  EVE EVTOL</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2" name="Text 10"/>
          <p:cNvSpPr/>
          <p:nvPr/>
        </p:nvSpPr>
        <p:spPr>
          <a:xfrm>
            <a:off x="301752" y="822960"/>
            <a:ext cx="2510028" cy="26060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RAM Routes</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3" name="Text 11"/>
          <p:cNvSpPr/>
          <p:nvPr/>
        </p:nvSpPr>
        <p:spPr>
          <a:xfrm>
            <a:off x="2859786" y="822960"/>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Distance</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4" name="Text 12"/>
          <p:cNvSpPr/>
          <p:nvPr/>
        </p:nvSpPr>
        <p:spPr>
          <a:xfrm>
            <a:off x="3394710" y="822960"/>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Flight</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time</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5" name="Text 13"/>
          <p:cNvSpPr/>
          <p:nvPr/>
        </p:nvSpPr>
        <p:spPr>
          <a:xfrm>
            <a:off x="3929634" y="822960"/>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Fuel cost</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6" name="Text 14"/>
          <p:cNvSpPr/>
          <p:nvPr/>
        </p:nvSpPr>
        <p:spPr>
          <a:xfrm>
            <a:off x="4807458" y="822960"/>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Cost / seat</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7" name="Text 15"/>
          <p:cNvSpPr/>
          <p:nvPr/>
        </p:nvSpPr>
        <p:spPr>
          <a:xfrm>
            <a:off x="5685282" y="822960"/>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Energy + batt dep</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8" name="Text 16"/>
          <p:cNvSpPr/>
          <p:nvPr/>
        </p:nvSpPr>
        <p:spPr>
          <a:xfrm>
            <a:off x="6727698" y="822960"/>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Cost / seat</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9" name="Text 17"/>
          <p:cNvSpPr/>
          <p:nvPr/>
        </p:nvSpPr>
        <p:spPr>
          <a:xfrm>
            <a:off x="7770114" y="822960"/>
            <a:ext cx="1117854"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Saving</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vs Caravan</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20" name="Shape 18"/>
          <p:cNvSpPr/>
          <p:nvPr/>
        </p:nvSpPr>
        <p:spPr>
          <a:xfrm>
            <a:off x="219456" y="1083564"/>
            <a:ext cx="8682228" cy="260604"/>
          </a:xfrm>
          <a:prstGeom prst="rect">
            <a:avLst/>
          </a:prstGeom>
          <a:solidFill>
            <a:srgbClr val="1C1C1C"/>
          </a:solidFill>
          <a:ln w="12700">
            <a:solidFill>
              <a:srgbClr val="1C1C1C"/>
            </a:solidFill>
            <a:prstDash val="solid"/>
          </a:ln>
        </p:spPr>
        <p:txBody>
          <a:bodyPr/>
          <a:lstStyle/>
          <a:p>
            <a:endParaRPr lang="en-AU"/>
          </a:p>
        </p:txBody>
      </p:sp>
      <p:sp>
        <p:nvSpPr>
          <p:cNvPr id="21" name="Shape 19"/>
          <p:cNvSpPr/>
          <p:nvPr/>
        </p:nvSpPr>
        <p:spPr>
          <a:xfrm>
            <a:off x="219456" y="1083564"/>
            <a:ext cx="27432" cy="260604"/>
          </a:xfrm>
          <a:prstGeom prst="rect">
            <a:avLst/>
          </a:prstGeom>
          <a:solidFill>
            <a:srgbClr val="383838"/>
          </a:solidFill>
          <a:ln w="12700">
            <a:solidFill>
              <a:srgbClr val="383838"/>
            </a:solidFill>
            <a:prstDash val="solid"/>
          </a:ln>
        </p:spPr>
        <p:txBody>
          <a:bodyPr/>
          <a:lstStyle/>
          <a:p>
            <a:endParaRPr lang="en-AU"/>
          </a:p>
        </p:txBody>
      </p:sp>
      <p:sp>
        <p:nvSpPr>
          <p:cNvPr id="22" name="Shape 20"/>
          <p:cNvSpPr/>
          <p:nvPr/>
        </p:nvSpPr>
        <p:spPr>
          <a:xfrm>
            <a:off x="3895344" y="1083564"/>
            <a:ext cx="1755648" cy="260604"/>
          </a:xfrm>
          <a:prstGeom prst="rect">
            <a:avLst/>
          </a:prstGeom>
          <a:solidFill>
            <a:srgbClr val="1E1600">
              <a:alpha val="40000"/>
            </a:srgbClr>
          </a:solidFill>
          <a:ln w="12700">
            <a:solidFill>
              <a:srgbClr val="1E1600">
                <a:alpha val="40000"/>
              </a:srgbClr>
            </a:solidFill>
            <a:prstDash val="solid"/>
          </a:ln>
        </p:spPr>
        <p:txBody>
          <a:bodyPr/>
          <a:lstStyle/>
          <a:p>
            <a:endParaRPr lang="en-AU"/>
          </a:p>
        </p:txBody>
      </p:sp>
      <p:sp>
        <p:nvSpPr>
          <p:cNvPr id="23" name="Shape 21"/>
          <p:cNvSpPr/>
          <p:nvPr/>
        </p:nvSpPr>
        <p:spPr>
          <a:xfrm>
            <a:off x="5650992" y="1083564"/>
            <a:ext cx="2084832" cy="260604"/>
          </a:xfrm>
          <a:prstGeom prst="rect">
            <a:avLst/>
          </a:prstGeom>
          <a:solidFill>
            <a:srgbClr val="00150D">
              <a:alpha val="40000"/>
            </a:srgbClr>
          </a:solidFill>
          <a:ln w="12700">
            <a:solidFill>
              <a:srgbClr val="00150D">
                <a:alpha val="40000"/>
              </a:srgbClr>
            </a:solidFill>
            <a:prstDash val="solid"/>
          </a:ln>
        </p:spPr>
        <p:txBody>
          <a:bodyPr/>
          <a:lstStyle/>
          <a:p>
            <a:endParaRPr lang="en-AU"/>
          </a:p>
        </p:txBody>
      </p:sp>
      <p:sp>
        <p:nvSpPr>
          <p:cNvPr id="24" name="Text 22"/>
          <p:cNvSpPr/>
          <p:nvPr/>
        </p:nvSpPr>
        <p:spPr>
          <a:xfrm>
            <a:off x="301752" y="1083564"/>
            <a:ext cx="2510028" cy="26060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Central Coast</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25" name="Text 23"/>
          <p:cNvSpPr/>
          <p:nvPr/>
        </p:nvSpPr>
        <p:spPr>
          <a:xfrm>
            <a:off x="2859786" y="1083564"/>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50 km</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26" name="Text 24"/>
          <p:cNvSpPr/>
          <p:nvPr/>
        </p:nvSpPr>
        <p:spPr>
          <a:xfrm>
            <a:off x="3394710" y="1083564"/>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15 min</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27" name="Text 25"/>
          <p:cNvSpPr/>
          <p:nvPr/>
        </p:nvSpPr>
        <p:spPr>
          <a:xfrm>
            <a:off x="3929634" y="1083564"/>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$144.00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28" name="Text 26"/>
          <p:cNvSpPr/>
          <p:nvPr/>
        </p:nvSpPr>
        <p:spPr>
          <a:xfrm>
            <a:off x="4807458" y="1083564"/>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$16.00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29" name="Text 27"/>
          <p:cNvSpPr/>
          <p:nvPr/>
        </p:nvSpPr>
        <p:spPr>
          <a:xfrm>
            <a:off x="5685282" y="1083564"/>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$31.02</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30" name="Text 28"/>
          <p:cNvSpPr/>
          <p:nvPr/>
        </p:nvSpPr>
        <p:spPr>
          <a:xfrm>
            <a:off x="6727698" y="1083564"/>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$7.76</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31" name="Text 29"/>
          <p:cNvSpPr/>
          <p:nvPr/>
        </p:nvSpPr>
        <p:spPr>
          <a:xfrm>
            <a:off x="7770114" y="1083564"/>
            <a:ext cx="1117854"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E8A0"/>
                </a:solidFill>
                <a:effectLst/>
                <a:uLnTx/>
                <a:uFillTx/>
                <a:latin typeface="Montserrat" panose="00000500000000000000" pitchFamily="2" charset="0"/>
                <a:ea typeface="Calibri" pitchFamily="34" charset="-122"/>
                <a:cs typeface="Calibri" pitchFamily="34" charset="-120"/>
                <a:sym typeface="Arial"/>
              </a:rPr>
              <a:t>-52%</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32" name="Shape 30"/>
          <p:cNvSpPr/>
          <p:nvPr/>
        </p:nvSpPr>
        <p:spPr>
          <a:xfrm>
            <a:off x="219456" y="1344168"/>
            <a:ext cx="8682228" cy="260604"/>
          </a:xfrm>
          <a:prstGeom prst="rect">
            <a:avLst/>
          </a:prstGeom>
          <a:solidFill>
            <a:srgbClr val="161616"/>
          </a:solidFill>
          <a:ln w="12700">
            <a:solidFill>
              <a:srgbClr val="161616"/>
            </a:solidFill>
            <a:prstDash val="solid"/>
          </a:ln>
        </p:spPr>
        <p:txBody>
          <a:bodyPr/>
          <a:lstStyle/>
          <a:p>
            <a:endParaRPr lang="en-AU"/>
          </a:p>
        </p:txBody>
      </p:sp>
      <p:sp>
        <p:nvSpPr>
          <p:cNvPr id="33" name="Shape 31"/>
          <p:cNvSpPr/>
          <p:nvPr/>
        </p:nvSpPr>
        <p:spPr>
          <a:xfrm>
            <a:off x="219456" y="1344168"/>
            <a:ext cx="27432" cy="260604"/>
          </a:xfrm>
          <a:prstGeom prst="rect">
            <a:avLst/>
          </a:prstGeom>
          <a:solidFill>
            <a:srgbClr val="383838"/>
          </a:solidFill>
          <a:ln w="12700">
            <a:solidFill>
              <a:srgbClr val="383838"/>
            </a:solidFill>
            <a:prstDash val="solid"/>
          </a:ln>
        </p:spPr>
        <p:txBody>
          <a:bodyPr/>
          <a:lstStyle/>
          <a:p>
            <a:endParaRPr lang="en-AU"/>
          </a:p>
        </p:txBody>
      </p:sp>
      <p:sp>
        <p:nvSpPr>
          <p:cNvPr id="34" name="Shape 32"/>
          <p:cNvSpPr/>
          <p:nvPr/>
        </p:nvSpPr>
        <p:spPr>
          <a:xfrm>
            <a:off x="3895344" y="1344168"/>
            <a:ext cx="1755648" cy="260604"/>
          </a:xfrm>
          <a:prstGeom prst="rect">
            <a:avLst/>
          </a:prstGeom>
          <a:solidFill>
            <a:srgbClr val="1E1600">
              <a:alpha val="40000"/>
            </a:srgbClr>
          </a:solidFill>
          <a:ln w="12700">
            <a:solidFill>
              <a:srgbClr val="1E1600">
                <a:alpha val="40000"/>
              </a:srgbClr>
            </a:solidFill>
            <a:prstDash val="solid"/>
          </a:ln>
        </p:spPr>
        <p:txBody>
          <a:bodyPr/>
          <a:lstStyle/>
          <a:p>
            <a:endParaRPr lang="en-AU"/>
          </a:p>
        </p:txBody>
      </p:sp>
      <p:sp>
        <p:nvSpPr>
          <p:cNvPr id="35" name="Shape 33"/>
          <p:cNvSpPr/>
          <p:nvPr/>
        </p:nvSpPr>
        <p:spPr>
          <a:xfrm>
            <a:off x="5650992" y="1344168"/>
            <a:ext cx="2084832" cy="260604"/>
          </a:xfrm>
          <a:prstGeom prst="rect">
            <a:avLst/>
          </a:prstGeom>
          <a:solidFill>
            <a:srgbClr val="00150D">
              <a:alpha val="40000"/>
            </a:srgbClr>
          </a:solidFill>
          <a:ln w="12700">
            <a:solidFill>
              <a:srgbClr val="00150D">
                <a:alpha val="40000"/>
              </a:srgbClr>
            </a:solidFill>
            <a:prstDash val="solid"/>
          </a:ln>
        </p:spPr>
        <p:txBody>
          <a:bodyPr/>
          <a:lstStyle/>
          <a:p>
            <a:endParaRPr lang="en-AU"/>
          </a:p>
        </p:txBody>
      </p:sp>
      <p:sp>
        <p:nvSpPr>
          <p:cNvPr id="36" name="Text 34"/>
          <p:cNvSpPr/>
          <p:nvPr/>
        </p:nvSpPr>
        <p:spPr>
          <a:xfrm>
            <a:off x="301752" y="1344168"/>
            <a:ext cx="2510028" cy="26060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Wollongong</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37" name="Text 35"/>
          <p:cNvSpPr/>
          <p:nvPr/>
        </p:nvSpPr>
        <p:spPr>
          <a:xfrm>
            <a:off x="2859786" y="1344168"/>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70 km</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38" name="Text 36"/>
          <p:cNvSpPr/>
          <p:nvPr/>
        </p:nvSpPr>
        <p:spPr>
          <a:xfrm>
            <a:off x="3394710" y="1344168"/>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20 min</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39" name="Text 37"/>
          <p:cNvSpPr/>
          <p:nvPr/>
        </p:nvSpPr>
        <p:spPr>
          <a:xfrm>
            <a:off x="3929634" y="1344168"/>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$192.00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40" name="Text 38"/>
          <p:cNvSpPr/>
          <p:nvPr/>
        </p:nvSpPr>
        <p:spPr>
          <a:xfrm>
            <a:off x="4807458" y="1344168"/>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$21.33</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41" name="Text 39"/>
          <p:cNvSpPr/>
          <p:nvPr/>
        </p:nvSpPr>
        <p:spPr>
          <a:xfrm>
            <a:off x="5685282" y="1344168"/>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$32.73</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42" name="Text 40"/>
          <p:cNvSpPr/>
          <p:nvPr/>
        </p:nvSpPr>
        <p:spPr>
          <a:xfrm>
            <a:off x="6727698" y="1344168"/>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$8.18</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43" name="Text 41"/>
          <p:cNvSpPr/>
          <p:nvPr/>
        </p:nvSpPr>
        <p:spPr>
          <a:xfrm>
            <a:off x="7770114" y="1344168"/>
            <a:ext cx="1117854"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E8A0"/>
                </a:solidFill>
                <a:effectLst/>
                <a:uLnTx/>
                <a:uFillTx/>
                <a:latin typeface="Montserrat" panose="00000500000000000000" pitchFamily="2" charset="0"/>
                <a:ea typeface="Calibri" pitchFamily="34" charset="-122"/>
                <a:cs typeface="Calibri" pitchFamily="34" charset="-120"/>
                <a:sym typeface="Arial"/>
              </a:rPr>
              <a:t>-62%</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44" name="Shape 42"/>
          <p:cNvSpPr/>
          <p:nvPr/>
        </p:nvSpPr>
        <p:spPr>
          <a:xfrm>
            <a:off x="219456" y="1604772"/>
            <a:ext cx="8682228" cy="260604"/>
          </a:xfrm>
          <a:prstGeom prst="rect">
            <a:avLst/>
          </a:prstGeom>
          <a:solidFill>
            <a:srgbClr val="1C1C1C"/>
          </a:solidFill>
          <a:ln w="12700">
            <a:solidFill>
              <a:srgbClr val="1C1C1C"/>
            </a:solidFill>
            <a:prstDash val="solid"/>
          </a:ln>
        </p:spPr>
        <p:txBody>
          <a:bodyPr/>
          <a:lstStyle/>
          <a:p>
            <a:endParaRPr lang="en-AU"/>
          </a:p>
        </p:txBody>
      </p:sp>
      <p:sp>
        <p:nvSpPr>
          <p:cNvPr id="45" name="Shape 43"/>
          <p:cNvSpPr/>
          <p:nvPr/>
        </p:nvSpPr>
        <p:spPr>
          <a:xfrm>
            <a:off x="219456" y="1604772"/>
            <a:ext cx="27432" cy="260604"/>
          </a:xfrm>
          <a:prstGeom prst="rect">
            <a:avLst/>
          </a:prstGeom>
          <a:solidFill>
            <a:srgbClr val="383838"/>
          </a:solidFill>
          <a:ln w="12700">
            <a:solidFill>
              <a:srgbClr val="383838"/>
            </a:solidFill>
            <a:prstDash val="solid"/>
          </a:ln>
        </p:spPr>
        <p:txBody>
          <a:bodyPr/>
          <a:lstStyle/>
          <a:p>
            <a:endParaRPr lang="en-AU"/>
          </a:p>
        </p:txBody>
      </p:sp>
      <p:sp>
        <p:nvSpPr>
          <p:cNvPr id="46" name="Shape 44"/>
          <p:cNvSpPr/>
          <p:nvPr/>
        </p:nvSpPr>
        <p:spPr>
          <a:xfrm>
            <a:off x="3895344" y="1604772"/>
            <a:ext cx="1755648" cy="260604"/>
          </a:xfrm>
          <a:prstGeom prst="rect">
            <a:avLst/>
          </a:prstGeom>
          <a:solidFill>
            <a:srgbClr val="1E1600">
              <a:alpha val="40000"/>
            </a:srgbClr>
          </a:solidFill>
          <a:ln w="12700">
            <a:solidFill>
              <a:srgbClr val="1E1600">
                <a:alpha val="40000"/>
              </a:srgbClr>
            </a:solidFill>
            <a:prstDash val="solid"/>
          </a:ln>
        </p:spPr>
        <p:txBody>
          <a:bodyPr/>
          <a:lstStyle/>
          <a:p>
            <a:endParaRPr lang="en-AU"/>
          </a:p>
        </p:txBody>
      </p:sp>
      <p:sp>
        <p:nvSpPr>
          <p:cNvPr id="47" name="Shape 45"/>
          <p:cNvSpPr/>
          <p:nvPr/>
        </p:nvSpPr>
        <p:spPr>
          <a:xfrm>
            <a:off x="5650992" y="1604772"/>
            <a:ext cx="2084832" cy="260604"/>
          </a:xfrm>
          <a:prstGeom prst="rect">
            <a:avLst/>
          </a:prstGeom>
          <a:solidFill>
            <a:srgbClr val="00150D">
              <a:alpha val="40000"/>
            </a:srgbClr>
          </a:solidFill>
          <a:ln w="12700">
            <a:solidFill>
              <a:srgbClr val="00150D">
                <a:alpha val="40000"/>
              </a:srgbClr>
            </a:solidFill>
            <a:prstDash val="solid"/>
          </a:ln>
        </p:spPr>
        <p:txBody>
          <a:bodyPr/>
          <a:lstStyle/>
          <a:p>
            <a:endParaRPr lang="en-AU"/>
          </a:p>
        </p:txBody>
      </p:sp>
      <p:sp>
        <p:nvSpPr>
          <p:cNvPr id="48" name="Text 46"/>
          <p:cNvSpPr/>
          <p:nvPr/>
        </p:nvSpPr>
        <p:spPr>
          <a:xfrm>
            <a:off x="301752" y="1604772"/>
            <a:ext cx="2510028" cy="26060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Newcastle</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49" name="Text 47"/>
          <p:cNvSpPr/>
          <p:nvPr/>
        </p:nvSpPr>
        <p:spPr>
          <a:xfrm>
            <a:off x="2859786" y="1604772"/>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115 km</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50" name="Text 48"/>
          <p:cNvSpPr/>
          <p:nvPr/>
        </p:nvSpPr>
        <p:spPr>
          <a:xfrm>
            <a:off x="3394710" y="1604772"/>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30 min</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51" name="Text 49"/>
          <p:cNvSpPr/>
          <p:nvPr/>
        </p:nvSpPr>
        <p:spPr>
          <a:xfrm>
            <a:off x="3929634" y="1604772"/>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$288.00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52" name="Text 50"/>
          <p:cNvSpPr/>
          <p:nvPr/>
        </p:nvSpPr>
        <p:spPr>
          <a:xfrm>
            <a:off x="4807458" y="1604772"/>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$32.00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53" name="Text 51"/>
          <p:cNvSpPr/>
          <p:nvPr/>
        </p:nvSpPr>
        <p:spPr>
          <a:xfrm>
            <a:off x="5685282" y="1604772"/>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$36.55</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54" name="Text 52"/>
          <p:cNvSpPr/>
          <p:nvPr/>
        </p:nvSpPr>
        <p:spPr>
          <a:xfrm>
            <a:off x="6727698" y="1604772"/>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$9.14</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55" name="Text 53"/>
          <p:cNvSpPr/>
          <p:nvPr/>
        </p:nvSpPr>
        <p:spPr>
          <a:xfrm>
            <a:off x="7770114" y="1604772"/>
            <a:ext cx="1117854"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E8A0"/>
                </a:solidFill>
                <a:effectLst/>
                <a:uLnTx/>
                <a:uFillTx/>
                <a:latin typeface="Montserrat" panose="00000500000000000000" pitchFamily="2" charset="0"/>
                <a:ea typeface="Calibri" pitchFamily="34" charset="-122"/>
                <a:cs typeface="Calibri" pitchFamily="34" charset="-120"/>
                <a:sym typeface="Arial"/>
              </a:rPr>
              <a:t>-71%</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56" name="Shape 54"/>
          <p:cNvSpPr/>
          <p:nvPr/>
        </p:nvSpPr>
        <p:spPr>
          <a:xfrm>
            <a:off x="219456" y="1865376"/>
            <a:ext cx="8682228" cy="260604"/>
          </a:xfrm>
          <a:prstGeom prst="rect">
            <a:avLst/>
          </a:prstGeom>
          <a:solidFill>
            <a:srgbClr val="161616"/>
          </a:solidFill>
          <a:ln w="12700">
            <a:solidFill>
              <a:srgbClr val="161616"/>
            </a:solidFill>
            <a:prstDash val="solid"/>
          </a:ln>
        </p:spPr>
        <p:txBody>
          <a:bodyPr/>
          <a:lstStyle/>
          <a:p>
            <a:endParaRPr lang="en-AU"/>
          </a:p>
        </p:txBody>
      </p:sp>
      <p:sp>
        <p:nvSpPr>
          <p:cNvPr id="57" name="Shape 55"/>
          <p:cNvSpPr/>
          <p:nvPr/>
        </p:nvSpPr>
        <p:spPr>
          <a:xfrm>
            <a:off x="219456" y="1865376"/>
            <a:ext cx="27432" cy="260604"/>
          </a:xfrm>
          <a:prstGeom prst="rect">
            <a:avLst/>
          </a:prstGeom>
          <a:solidFill>
            <a:srgbClr val="383838"/>
          </a:solidFill>
          <a:ln w="12700">
            <a:solidFill>
              <a:srgbClr val="383838"/>
            </a:solidFill>
            <a:prstDash val="solid"/>
          </a:ln>
        </p:spPr>
        <p:txBody>
          <a:bodyPr/>
          <a:lstStyle/>
          <a:p>
            <a:endParaRPr lang="en-AU"/>
          </a:p>
        </p:txBody>
      </p:sp>
      <p:sp>
        <p:nvSpPr>
          <p:cNvPr id="58" name="Shape 56"/>
          <p:cNvSpPr/>
          <p:nvPr/>
        </p:nvSpPr>
        <p:spPr>
          <a:xfrm>
            <a:off x="3895344" y="1865376"/>
            <a:ext cx="1755648" cy="260604"/>
          </a:xfrm>
          <a:prstGeom prst="rect">
            <a:avLst/>
          </a:prstGeom>
          <a:solidFill>
            <a:srgbClr val="1E1600">
              <a:alpha val="40000"/>
            </a:srgbClr>
          </a:solidFill>
          <a:ln w="12700">
            <a:solidFill>
              <a:srgbClr val="1E1600">
                <a:alpha val="40000"/>
              </a:srgbClr>
            </a:solidFill>
            <a:prstDash val="solid"/>
          </a:ln>
        </p:spPr>
        <p:txBody>
          <a:bodyPr/>
          <a:lstStyle/>
          <a:p>
            <a:endParaRPr lang="en-AU"/>
          </a:p>
        </p:txBody>
      </p:sp>
      <p:sp>
        <p:nvSpPr>
          <p:cNvPr id="59" name="Shape 57"/>
          <p:cNvSpPr/>
          <p:nvPr/>
        </p:nvSpPr>
        <p:spPr>
          <a:xfrm>
            <a:off x="5650992" y="1865376"/>
            <a:ext cx="2084832" cy="260604"/>
          </a:xfrm>
          <a:prstGeom prst="rect">
            <a:avLst/>
          </a:prstGeom>
          <a:solidFill>
            <a:srgbClr val="00150D">
              <a:alpha val="40000"/>
            </a:srgbClr>
          </a:solidFill>
          <a:ln w="12700">
            <a:solidFill>
              <a:srgbClr val="00150D">
                <a:alpha val="40000"/>
              </a:srgbClr>
            </a:solidFill>
            <a:prstDash val="solid"/>
          </a:ln>
        </p:spPr>
        <p:txBody>
          <a:bodyPr/>
          <a:lstStyle/>
          <a:p>
            <a:endParaRPr lang="en-AU"/>
          </a:p>
        </p:txBody>
      </p:sp>
      <p:sp>
        <p:nvSpPr>
          <p:cNvPr id="60" name="Text 58"/>
          <p:cNvSpPr/>
          <p:nvPr/>
        </p:nvSpPr>
        <p:spPr>
          <a:xfrm>
            <a:off x="301752" y="1865376"/>
            <a:ext cx="2510028" cy="26060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Bowral</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61" name="Text 59"/>
          <p:cNvSpPr/>
          <p:nvPr/>
        </p:nvSpPr>
        <p:spPr>
          <a:xfrm>
            <a:off x="2859786" y="1865376"/>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103 km</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62" name="Text 60"/>
          <p:cNvSpPr/>
          <p:nvPr/>
        </p:nvSpPr>
        <p:spPr>
          <a:xfrm>
            <a:off x="3394710" y="1865376"/>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25 min</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63" name="Text 61"/>
          <p:cNvSpPr/>
          <p:nvPr/>
        </p:nvSpPr>
        <p:spPr>
          <a:xfrm>
            <a:off x="3929634" y="1865376"/>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$240.00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64" name="Text 62"/>
          <p:cNvSpPr/>
          <p:nvPr/>
        </p:nvSpPr>
        <p:spPr>
          <a:xfrm>
            <a:off x="4807458" y="1865376"/>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$26.67</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65" name="Text 63"/>
          <p:cNvSpPr/>
          <p:nvPr/>
        </p:nvSpPr>
        <p:spPr>
          <a:xfrm>
            <a:off x="5685282" y="1865376"/>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$35.53</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66" name="Text 64"/>
          <p:cNvSpPr/>
          <p:nvPr/>
        </p:nvSpPr>
        <p:spPr>
          <a:xfrm>
            <a:off x="6727698" y="1865376"/>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$8.88</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67" name="Text 65"/>
          <p:cNvSpPr/>
          <p:nvPr/>
        </p:nvSpPr>
        <p:spPr>
          <a:xfrm>
            <a:off x="7770114" y="1865376"/>
            <a:ext cx="1117854"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E8A0"/>
                </a:solidFill>
                <a:effectLst/>
                <a:uLnTx/>
                <a:uFillTx/>
                <a:latin typeface="Montserrat" panose="00000500000000000000" pitchFamily="2" charset="0"/>
                <a:ea typeface="Calibri" pitchFamily="34" charset="-122"/>
                <a:cs typeface="Calibri" pitchFamily="34" charset="-120"/>
                <a:sym typeface="Arial"/>
              </a:rPr>
              <a:t>-58%</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68" name="Shape 66"/>
          <p:cNvSpPr/>
          <p:nvPr/>
        </p:nvSpPr>
        <p:spPr>
          <a:xfrm>
            <a:off x="219456" y="2125980"/>
            <a:ext cx="8682228" cy="260604"/>
          </a:xfrm>
          <a:prstGeom prst="rect">
            <a:avLst/>
          </a:prstGeom>
          <a:solidFill>
            <a:srgbClr val="1C1C1C"/>
          </a:solidFill>
          <a:ln w="12700">
            <a:solidFill>
              <a:srgbClr val="1C1C1C"/>
            </a:solidFill>
            <a:prstDash val="solid"/>
          </a:ln>
        </p:spPr>
        <p:txBody>
          <a:bodyPr/>
          <a:lstStyle/>
          <a:p>
            <a:endParaRPr lang="en-AU"/>
          </a:p>
        </p:txBody>
      </p:sp>
      <p:sp>
        <p:nvSpPr>
          <p:cNvPr id="69" name="Shape 67"/>
          <p:cNvSpPr/>
          <p:nvPr/>
        </p:nvSpPr>
        <p:spPr>
          <a:xfrm>
            <a:off x="219456" y="2125980"/>
            <a:ext cx="27432" cy="260604"/>
          </a:xfrm>
          <a:prstGeom prst="rect">
            <a:avLst/>
          </a:prstGeom>
          <a:solidFill>
            <a:srgbClr val="383838"/>
          </a:solidFill>
          <a:ln w="12700">
            <a:solidFill>
              <a:srgbClr val="383838"/>
            </a:solidFill>
            <a:prstDash val="solid"/>
          </a:ln>
        </p:spPr>
        <p:txBody>
          <a:bodyPr/>
          <a:lstStyle/>
          <a:p>
            <a:endParaRPr lang="en-AU"/>
          </a:p>
        </p:txBody>
      </p:sp>
      <p:sp>
        <p:nvSpPr>
          <p:cNvPr id="70" name="Text 68"/>
          <p:cNvSpPr/>
          <p:nvPr/>
        </p:nvSpPr>
        <p:spPr>
          <a:xfrm>
            <a:off x="301752" y="2125980"/>
            <a:ext cx="2510028" cy="26060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Canberra *</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71" name="Text 69"/>
          <p:cNvSpPr/>
          <p:nvPr/>
        </p:nvSpPr>
        <p:spPr>
          <a:xfrm>
            <a:off x="2859786" y="2125980"/>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254 km</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72" name="Text 70"/>
          <p:cNvSpPr/>
          <p:nvPr/>
        </p:nvSpPr>
        <p:spPr>
          <a:xfrm>
            <a:off x="3394710" y="2125980"/>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60 min</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73" name="Text 71"/>
          <p:cNvSpPr/>
          <p:nvPr/>
        </p:nvSpPr>
        <p:spPr>
          <a:xfrm>
            <a:off x="3929634" y="2125980"/>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$576.00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74" name="Text 72"/>
          <p:cNvSpPr/>
          <p:nvPr/>
        </p:nvSpPr>
        <p:spPr>
          <a:xfrm>
            <a:off x="4807458" y="2125980"/>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$64.00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75" name="Text 73"/>
          <p:cNvSpPr/>
          <p:nvPr/>
        </p:nvSpPr>
        <p:spPr>
          <a:xfrm>
            <a:off x="5685282" y="2125980"/>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$48.36</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76" name="Text 74"/>
          <p:cNvSpPr/>
          <p:nvPr/>
        </p:nvSpPr>
        <p:spPr>
          <a:xfrm>
            <a:off x="6727698" y="2125980"/>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$12.09</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77" name="Text 75"/>
          <p:cNvSpPr/>
          <p:nvPr/>
        </p:nvSpPr>
        <p:spPr>
          <a:xfrm>
            <a:off x="7770114" y="2125980"/>
            <a:ext cx="1117854"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-81%</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78" name="Text 76"/>
          <p:cNvSpPr/>
          <p:nvPr/>
        </p:nvSpPr>
        <p:spPr>
          <a:xfrm>
            <a:off x="219456" y="2414016"/>
            <a:ext cx="8682228" cy="109728"/>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10" b="0" i="1"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 Canberra (254 km) exceeds Eve's 100 km range — would require  </a:t>
            </a:r>
            <a:r>
              <a:rPr kumimoji="0" lang="en-US" sz="510" b="0" i="1" u="none" strike="noStrike" kern="1200" cap="none" spc="0" normalizeH="0" baseline="0" noProof="0" dirty="0" err="1">
                <a:ln>
                  <a:noFill/>
                </a:ln>
                <a:solidFill>
                  <a:srgbClr val="787878"/>
                </a:solidFill>
                <a:effectLst/>
                <a:uLnTx/>
                <a:uFillTx/>
                <a:latin typeface="Montserrat" panose="00000500000000000000" pitchFamily="2" charset="0"/>
                <a:ea typeface="Calibri" pitchFamily="34" charset="-122"/>
                <a:cs typeface="Calibri" pitchFamily="34" charset="-120"/>
                <a:sym typeface="Arial"/>
              </a:rPr>
              <a:t>eCTOL</a:t>
            </a:r>
            <a:r>
              <a:rPr kumimoji="0" lang="en-US" sz="510" b="0" i="1"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 aircraft (planned 2029 phase). Figures shown for comparison only.</a:t>
            </a:r>
            <a:endParaRPr kumimoji="0" lang="en-US" sz="51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80" name="Shape 78"/>
          <p:cNvSpPr/>
          <p:nvPr/>
        </p:nvSpPr>
        <p:spPr>
          <a:xfrm>
            <a:off x="219456" y="2729484"/>
            <a:ext cx="8682228" cy="438912"/>
          </a:xfrm>
          <a:prstGeom prst="rect">
            <a:avLst/>
          </a:prstGeom>
          <a:solidFill>
            <a:srgbClr val="141414"/>
          </a:solidFill>
          <a:ln w="12700">
            <a:solidFill>
              <a:srgbClr val="141414"/>
            </a:solidFill>
            <a:prstDash val="solid"/>
          </a:ln>
        </p:spPr>
        <p:txBody>
          <a:bodyPr/>
          <a:lstStyle/>
          <a:p>
            <a:endParaRPr lang="en-AU"/>
          </a:p>
        </p:txBody>
      </p:sp>
      <p:sp>
        <p:nvSpPr>
          <p:cNvPr id="81" name="Shape 79"/>
          <p:cNvSpPr/>
          <p:nvPr/>
        </p:nvSpPr>
        <p:spPr>
          <a:xfrm>
            <a:off x="219456" y="2729484"/>
            <a:ext cx="27432" cy="438912"/>
          </a:xfrm>
          <a:prstGeom prst="rect">
            <a:avLst/>
          </a:prstGeom>
          <a:solidFill>
            <a:srgbClr val="00C896"/>
          </a:solidFill>
          <a:ln w="12700">
            <a:solidFill>
              <a:srgbClr val="00C896"/>
            </a:solidFill>
            <a:prstDash val="solid"/>
          </a:ln>
        </p:spPr>
        <p:txBody>
          <a:bodyPr/>
          <a:lstStyle/>
          <a:p>
            <a:endParaRPr lang="en-AU"/>
          </a:p>
        </p:txBody>
      </p:sp>
      <p:sp>
        <p:nvSpPr>
          <p:cNvPr id="82" name="Shape 80"/>
          <p:cNvSpPr/>
          <p:nvPr/>
        </p:nvSpPr>
        <p:spPr>
          <a:xfrm>
            <a:off x="3895344" y="2729484"/>
            <a:ext cx="1755648" cy="178308"/>
          </a:xfrm>
          <a:prstGeom prst="rect">
            <a:avLst/>
          </a:prstGeom>
          <a:solidFill>
            <a:srgbClr val="2A1E00"/>
          </a:solidFill>
          <a:ln w="12700">
            <a:solidFill>
              <a:srgbClr val="2A1E00"/>
            </a:solidFill>
            <a:prstDash val="solid"/>
          </a:ln>
        </p:spPr>
        <p:txBody>
          <a:bodyPr/>
          <a:lstStyle/>
          <a:p>
            <a:endParaRPr lang="en-AU"/>
          </a:p>
        </p:txBody>
      </p:sp>
      <p:sp>
        <p:nvSpPr>
          <p:cNvPr id="83" name="Text 81"/>
          <p:cNvSpPr/>
          <p:nvPr/>
        </p:nvSpPr>
        <p:spPr>
          <a:xfrm>
            <a:off x="3895344" y="2729484"/>
            <a:ext cx="1755648" cy="178308"/>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  CESSNA CARAVAN</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84" name="Shape 82"/>
          <p:cNvSpPr/>
          <p:nvPr/>
        </p:nvSpPr>
        <p:spPr>
          <a:xfrm>
            <a:off x="5650992" y="2729484"/>
            <a:ext cx="2084832" cy="178308"/>
          </a:xfrm>
          <a:prstGeom prst="rect">
            <a:avLst/>
          </a:prstGeom>
          <a:solidFill>
            <a:srgbClr val="001A10"/>
          </a:solidFill>
          <a:ln w="12700">
            <a:solidFill>
              <a:srgbClr val="001A10"/>
            </a:solidFill>
            <a:prstDash val="solid"/>
          </a:ln>
        </p:spPr>
        <p:txBody>
          <a:bodyPr/>
          <a:lstStyle/>
          <a:p>
            <a:endParaRPr lang="en-AU"/>
          </a:p>
        </p:txBody>
      </p:sp>
      <p:sp>
        <p:nvSpPr>
          <p:cNvPr id="85" name="Text 83"/>
          <p:cNvSpPr/>
          <p:nvPr/>
        </p:nvSpPr>
        <p:spPr>
          <a:xfrm>
            <a:off x="5650992" y="2729484"/>
            <a:ext cx="2084832" cy="178308"/>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  EVE EVTOL</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86" name="Text 84"/>
          <p:cNvSpPr/>
          <p:nvPr/>
        </p:nvSpPr>
        <p:spPr>
          <a:xfrm>
            <a:off x="301752" y="2907792"/>
            <a:ext cx="2510028" cy="26060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UAM Routes</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87" name="Text 85"/>
          <p:cNvSpPr/>
          <p:nvPr/>
        </p:nvSpPr>
        <p:spPr>
          <a:xfrm>
            <a:off x="2859786" y="2907792"/>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Distance</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88" name="Text 86"/>
          <p:cNvSpPr/>
          <p:nvPr/>
        </p:nvSpPr>
        <p:spPr>
          <a:xfrm>
            <a:off x="3394710" y="2907792"/>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Flight</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time</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89" name="Text 87"/>
          <p:cNvSpPr/>
          <p:nvPr/>
        </p:nvSpPr>
        <p:spPr>
          <a:xfrm>
            <a:off x="3929634" y="2907792"/>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Fuel cost</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90" name="Text 88"/>
          <p:cNvSpPr/>
          <p:nvPr/>
        </p:nvSpPr>
        <p:spPr>
          <a:xfrm>
            <a:off x="4807458" y="2907792"/>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Cost / seat</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91" name="Text 89"/>
          <p:cNvSpPr/>
          <p:nvPr/>
        </p:nvSpPr>
        <p:spPr>
          <a:xfrm>
            <a:off x="5685282" y="2907792"/>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Energy + batt dep</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92" name="Text 90"/>
          <p:cNvSpPr/>
          <p:nvPr/>
        </p:nvSpPr>
        <p:spPr>
          <a:xfrm>
            <a:off x="6727698" y="2907792"/>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Cost / seat</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93" name="Text 91"/>
          <p:cNvSpPr/>
          <p:nvPr/>
        </p:nvSpPr>
        <p:spPr>
          <a:xfrm>
            <a:off x="7770114" y="2907792"/>
            <a:ext cx="1117854"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Saving</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 b="1"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vs Caravan</a:t>
            </a:r>
            <a:endParaRPr kumimoji="0" lang="en-US" sz="6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94" name="Shape 92"/>
          <p:cNvSpPr/>
          <p:nvPr/>
        </p:nvSpPr>
        <p:spPr>
          <a:xfrm>
            <a:off x="219456" y="3168396"/>
            <a:ext cx="8682228" cy="260604"/>
          </a:xfrm>
          <a:prstGeom prst="rect">
            <a:avLst/>
          </a:prstGeom>
          <a:solidFill>
            <a:srgbClr val="1C1C1C"/>
          </a:solidFill>
          <a:ln w="12700">
            <a:solidFill>
              <a:srgbClr val="1C1C1C"/>
            </a:solidFill>
            <a:prstDash val="solid"/>
          </a:ln>
        </p:spPr>
        <p:txBody>
          <a:bodyPr/>
          <a:lstStyle/>
          <a:p>
            <a:endParaRPr lang="en-AU"/>
          </a:p>
        </p:txBody>
      </p:sp>
      <p:sp>
        <p:nvSpPr>
          <p:cNvPr id="95" name="Shape 93"/>
          <p:cNvSpPr/>
          <p:nvPr/>
        </p:nvSpPr>
        <p:spPr>
          <a:xfrm>
            <a:off x="219456" y="3168396"/>
            <a:ext cx="27432" cy="260604"/>
          </a:xfrm>
          <a:prstGeom prst="rect">
            <a:avLst/>
          </a:prstGeom>
          <a:solidFill>
            <a:srgbClr val="383838"/>
          </a:solidFill>
          <a:ln w="12700">
            <a:solidFill>
              <a:srgbClr val="383838"/>
            </a:solidFill>
            <a:prstDash val="solid"/>
          </a:ln>
        </p:spPr>
        <p:txBody>
          <a:bodyPr/>
          <a:lstStyle/>
          <a:p>
            <a:endParaRPr lang="en-AU"/>
          </a:p>
        </p:txBody>
      </p:sp>
      <p:sp>
        <p:nvSpPr>
          <p:cNvPr id="96" name="Shape 94"/>
          <p:cNvSpPr/>
          <p:nvPr/>
        </p:nvSpPr>
        <p:spPr>
          <a:xfrm>
            <a:off x="3895344" y="3168396"/>
            <a:ext cx="1755648" cy="260604"/>
          </a:xfrm>
          <a:prstGeom prst="rect">
            <a:avLst/>
          </a:prstGeom>
          <a:solidFill>
            <a:srgbClr val="1E1600">
              <a:alpha val="40000"/>
            </a:srgbClr>
          </a:solidFill>
          <a:ln w="12700">
            <a:solidFill>
              <a:srgbClr val="1E1600">
                <a:alpha val="40000"/>
              </a:srgbClr>
            </a:solidFill>
            <a:prstDash val="solid"/>
          </a:ln>
        </p:spPr>
        <p:txBody>
          <a:bodyPr/>
          <a:lstStyle/>
          <a:p>
            <a:endParaRPr lang="en-AU"/>
          </a:p>
        </p:txBody>
      </p:sp>
      <p:sp>
        <p:nvSpPr>
          <p:cNvPr id="97" name="Shape 95"/>
          <p:cNvSpPr/>
          <p:nvPr/>
        </p:nvSpPr>
        <p:spPr>
          <a:xfrm>
            <a:off x="5650992" y="3168396"/>
            <a:ext cx="2084832" cy="260604"/>
          </a:xfrm>
          <a:prstGeom prst="rect">
            <a:avLst/>
          </a:prstGeom>
          <a:solidFill>
            <a:srgbClr val="00150D">
              <a:alpha val="40000"/>
            </a:srgbClr>
          </a:solidFill>
          <a:ln w="12700">
            <a:solidFill>
              <a:srgbClr val="00150D">
                <a:alpha val="40000"/>
              </a:srgbClr>
            </a:solidFill>
            <a:prstDash val="solid"/>
          </a:ln>
        </p:spPr>
        <p:txBody>
          <a:bodyPr/>
          <a:lstStyle/>
          <a:p>
            <a:endParaRPr lang="en-AU"/>
          </a:p>
        </p:txBody>
      </p:sp>
      <p:sp>
        <p:nvSpPr>
          <p:cNvPr id="98" name="Text 96"/>
          <p:cNvSpPr/>
          <p:nvPr/>
        </p:nvSpPr>
        <p:spPr>
          <a:xfrm>
            <a:off x="301752" y="3168396"/>
            <a:ext cx="2510028" cy="26060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Rose Bay → Palm Beach</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99" name="Text 97"/>
          <p:cNvSpPr/>
          <p:nvPr/>
        </p:nvSpPr>
        <p:spPr>
          <a:xfrm>
            <a:off x="2859786" y="3168396"/>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40 km</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00" name="Text 98"/>
          <p:cNvSpPr/>
          <p:nvPr/>
        </p:nvSpPr>
        <p:spPr>
          <a:xfrm>
            <a:off x="3394710" y="3168396"/>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10 min</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01" name="Text 99"/>
          <p:cNvSpPr/>
          <p:nvPr/>
        </p:nvSpPr>
        <p:spPr>
          <a:xfrm>
            <a:off x="3929634" y="3168396"/>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$96.00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02" name="Text 100"/>
          <p:cNvSpPr/>
          <p:nvPr/>
        </p:nvSpPr>
        <p:spPr>
          <a:xfrm>
            <a:off x="4807458" y="3168396"/>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$10.67</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03" name="Text 101"/>
          <p:cNvSpPr/>
          <p:nvPr/>
        </p:nvSpPr>
        <p:spPr>
          <a:xfrm>
            <a:off x="5685282" y="3168396"/>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$30.17</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04" name="Text 102"/>
          <p:cNvSpPr/>
          <p:nvPr/>
        </p:nvSpPr>
        <p:spPr>
          <a:xfrm>
            <a:off x="6727698" y="3168396"/>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$7.54</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05" name="Text 103"/>
          <p:cNvSpPr/>
          <p:nvPr/>
        </p:nvSpPr>
        <p:spPr>
          <a:xfrm>
            <a:off x="7770114" y="3168396"/>
            <a:ext cx="1117854"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E8A0"/>
                </a:solidFill>
                <a:effectLst/>
                <a:uLnTx/>
                <a:uFillTx/>
                <a:latin typeface="Montserrat" panose="00000500000000000000" pitchFamily="2" charset="0"/>
                <a:ea typeface="Calibri" pitchFamily="34" charset="-122"/>
                <a:cs typeface="Calibri" pitchFamily="34" charset="-120"/>
                <a:sym typeface="Arial"/>
              </a:rPr>
              <a:t>-29%</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06" name="Shape 104"/>
          <p:cNvSpPr/>
          <p:nvPr/>
        </p:nvSpPr>
        <p:spPr>
          <a:xfrm>
            <a:off x="219456" y="3429000"/>
            <a:ext cx="8682228" cy="260604"/>
          </a:xfrm>
          <a:prstGeom prst="rect">
            <a:avLst/>
          </a:prstGeom>
          <a:solidFill>
            <a:srgbClr val="161616"/>
          </a:solidFill>
          <a:ln w="12700">
            <a:solidFill>
              <a:srgbClr val="161616"/>
            </a:solidFill>
            <a:prstDash val="solid"/>
          </a:ln>
        </p:spPr>
        <p:txBody>
          <a:bodyPr/>
          <a:lstStyle/>
          <a:p>
            <a:endParaRPr lang="en-AU"/>
          </a:p>
        </p:txBody>
      </p:sp>
      <p:sp>
        <p:nvSpPr>
          <p:cNvPr id="107" name="Shape 105"/>
          <p:cNvSpPr/>
          <p:nvPr/>
        </p:nvSpPr>
        <p:spPr>
          <a:xfrm>
            <a:off x="219456" y="3429000"/>
            <a:ext cx="27432" cy="260604"/>
          </a:xfrm>
          <a:prstGeom prst="rect">
            <a:avLst/>
          </a:prstGeom>
          <a:solidFill>
            <a:srgbClr val="383838"/>
          </a:solidFill>
          <a:ln w="12700">
            <a:solidFill>
              <a:srgbClr val="383838"/>
            </a:solidFill>
            <a:prstDash val="solid"/>
          </a:ln>
        </p:spPr>
        <p:txBody>
          <a:bodyPr/>
          <a:lstStyle/>
          <a:p>
            <a:endParaRPr lang="en-AU"/>
          </a:p>
        </p:txBody>
      </p:sp>
      <p:sp>
        <p:nvSpPr>
          <p:cNvPr id="108" name="Shape 106"/>
          <p:cNvSpPr/>
          <p:nvPr/>
        </p:nvSpPr>
        <p:spPr>
          <a:xfrm>
            <a:off x="3895344" y="3429000"/>
            <a:ext cx="1755648" cy="260604"/>
          </a:xfrm>
          <a:prstGeom prst="rect">
            <a:avLst/>
          </a:prstGeom>
          <a:solidFill>
            <a:srgbClr val="1E1600">
              <a:alpha val="40000"/>
            </a:srgbClr>
          </a:solidFill>
          <a:ln w="12700">
            <a:solidFill>
              <a:srgbClr val="1E1600">
                <a:alpha val="40000"/>
              </a:srgbClr>
            </a:solidFill>
            <a:prstDash val="solid"/>
          </a:ln>
        </p:spPr>
        <p:txBody>
          <a:bodyPr/>
          <a:lstStyle/>
          <a:p>
            <a:endParaRPr lang="en-AU"/>
          </a:p>
        </p:txBody>
      </p:sp>
      <p:sp>
        <p:nvSpPr>
          <p:cNvPr id="109" name="Shape 107"/>
          <p:cNvSpPr/>
          <p:nvPr/>
        </p:nvSpPr>
        <p:spPr>
          <a:xfrm>
            <a:off x="5650992" y="3429000"/>
            <a:ext cx="2084832" cy="260604"/>
          </a:xfrm>
          <a:prstGeom prst="rect">
            <a:avLst/>
          </a:prstGeom>
          <a:solidFill>
            <a:srgbClr val="00150D">
              <a:alpha val="40000"/>
            </a:srgbClr>
          </a:solidFill>
          <a:ln w="12700">
            <a:solidFill>
              <a:srgbClr val="00150D">
                <a:alpha val="40000"/>
              </a:srgbClr>
            </a:solidFill>
            <a:prstDash val="solid"/>
          </a:ln>
        </p:spPr>
        <p:txBody>
          <a:bodyPr/>
          <a:lstStyle/>
          <a:p>
            <a:endParaRPr lang="en-AU"/>
          </a:p>
        </p:txBody>
      </p:sp>
      <p:sp>
        <p:nvSpPr>
          <p:cNvPr id="110" name="Text 108"/>
          <p:cNvSpPr/>
          <p:nvPr/>
        </p:nvSpPr>
        <p:spPr>
          <a:xfrm>
            <a:off x="301752" y="3429000"/>
            <a:ext cx="2510028" cy="26060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Rose Bay → WSA</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11" name="Text 109"/>
          <p:cNvSpPr/>
          <p:nvPr/>
        </p:nvSpPr>
        <p:spPr>
          <a:xfrm>
            <a:off x="2859786" y="3429000"/>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51 km</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12" name="Text 110"/>
          <p:cNvSpPr/>
          <p:nvPr/>
        </p:nvSpPr>
        <p:spPr>
          <a:xfrm>
            <a:off x="3394710" y="3429000"/>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12 min</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13" name="Text 111"/>
          <p:cNvSpPr/>
          <p:nvPr/>
        </p:nvSpPr>
        <p:spPr>
          <a:xfrm>
            <a:off x="3929634" y="3429000"/>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$115.20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14" name="Text 112"/>
          <p:cNvSpPr/>
          <p:nvPr/>
        </p:nvSpPr>
        <p:spPr>
          <a:xfrm>
            <a:off x="4807458" y="3429000"/>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$12.80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15" name="Text 113"/>
          <p:cNvSpPr/>
          <p:nvPr/>
        </p:nvSpPr>
        <p:spPr>
          <a:xfrm>
            <a:off x="5685282" y="3429000"/>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$31.11</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16" name="Text 114"/>
          <p:cNvSpPr/>
          <p:nvPr/>
        </p:nvSpPr>
        <p:spPr>
          <a:xfrm>
            <a:off x="6727698" y="3429000"/>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$7.78</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17" name="Text 115"/>
          <p:cNvSpPr/>
          <p:nvPr/>
        </p:nvSpPr>
        <p:spPr>
          <a:xfrm>
            <a:off x="7770114" y="3429000"/>
            <a:ext cx="1117854"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E8A0"/>
                </a:solidFill>
                <a:effectLst/>
                <a:uLnTx/>
                <a:uFillTx/>
                <a:latin typeface="Montserrat" panose="00000500000000000000" pitchFamily="2" charset="0"/>
                <a:ea typeface="Calibri" pitchFamily="34" charset="-122"/>
                <a:cs typeface="Calibri" pitchFamily="34" charset="-120"/>
                <a:sym typeface="Arial"/>
              </a:rPr>
              <a:t>-39%</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18" name="Shape 116"/>
          <p:cNvSpPr/>
          <p:nvPr/>
        </p:nvSpPr>
        <p:spPr>
          <a:xfrm>
            <a:off x="219456" y="3689604"/>
            <a:ext cx="8682228" cy="260604"/>
          </a:xfrm>
          <a:prstGeom prst="rect">
            <a:avLst/>
          </a:prstGeom>
          <a:solidFill>
            <a:srgbClr val="1C1C1C"/>
          </a:solidFill>
          <a:ln w="12700">
            <a:solidFill>
              <a:srgbClr val="1C1C1C"/>
            </a:solidFill>
            <a:prstDash val="solid"/>
          </a:ln>
        </p:spPr>
        <p:txBody>
          <a:bodyPr/>
          <a:lstStyle/>
          <a:p>
            <a:endParaRPr lang="en-AU"/>
          </a:p>
        </p:txBody>
      </p:sp>
      <p:sp>
        <p:nvSpPr>
          <p:cNvPr id="119" name="Shape 117"/>
          <p:cNvSpPr/>
          <p:nvPr/>
        </p:nvSpPr>
        <p:spPr>
          <a:xfrm>
            <a:off x="219456" y="3689604"/>
            <a:ext cx="27432" cy="260604"/>
          </a:xfrm>
          <a:prstGeom prst="rect">
            <a:avLst/>
          </a:prstGeom>
          <a:solidFill>
            <a:srgbClr val="383838"/>
          </a:solidFill>
          <a:ln w="12700">
            <a:solidFill>
              <a:srgbClr val="383838"/>
            </a:solidFill>
            <a:prstDash val="solid"/>
          </a:ln>
        </p:spPr>
        <p:txBody>
          <a:bodyPr/>
          <a:lstStyle/>
          <a:p>
            <a:endParaRPr lang="en-AU"/>
          </a:p>
        </p:txBody>
      </p:sp>
      <p:sp>
        <p:nvSpPr>
          <p:cNvPr id="120" name="Shape 118"/>
          <p:cNvSpPr/>
          <p:nvPr/>
        </p:nvSpPr>
        <p:spPr>
          <a:xfrm>
            <a:off x="3895344" y="3689604"/>
            <a:ext cx="1755648" cy="260604"/>
          </a:xfrm>
          <a:prstGeom prst="rect">
            <a:avLst/>
          </a:prstGeom>
          <a:solidFill>
            <a:srgbClr val="1E1600">
              <a:alpha val="40000"/>
            </a:srgbClr>
          </a:solidFill>
          <a:ln w="12700">
            <a:solidFill>
              <a:srgbClr val="1E1600">
                <a:alpha val="40000"/>
              </a:srgbClr>
            </a:solidFill>
            <a:prstDash val="solid"/>
          </a:ln>
        </p:spPr>
        <p:txBody>
          <a:bodyPr/>
          <a:lstStyle/>
          <a:p>
            <a:endParaRPr lang="en-AU"/>
          </a:p>
        </p:txBody>
      </p:sp>
      <p:sp>
        <p:nvSpPr>
          <p:cNvPr id="121" name="Shape 119"/>
          <p:cNvSpPr/>
          <p:nvPr/>
        </p:nvSpPr>
        <p:spPr>
          <a:xfrm>
            <a:off x="5650992" y="3689604"/>
            <a:ext cx="2084832" cy="260604"/>
          </a:xfrm>
          <a:prstGeom prst="rect">
            <a:avLst/>
          </a:prstGeom>
          <a:solidFill>
            <a:srgbClr val="00150D">
              <a:alpha val="40000"/>
            </a:srgbClr>
          </a:solidFill>
          <a:ln w="12700">
            <a:solidFill>
              <a:srgbClr val="00150D">
                <a:alpha val="40000"/>
              </a:srgbClr>
            </a:solidFill>
            <a:prstDash val="solid"/>
          </a:ln>
        </p:spPr>
        <p:txBody>
          <a:bodyPr/>
          <a:lstStyle/>
          <a:p>
            <a:endParaRPr lang="en-AU"/>
          </a:p>
        </p:txBody>
      </p:sp>
      <p:sp>
        <p:nvSpPr>
          <p:cNvPr id="122" name="Text 120"/>
          <p:cNvSpPr/>
          <p:nvPr/>
        </p:nvSpPr>
        <p:spPr>
          <a:xfrm>
            <a:off x="301752" y="3689604"/>
            <a:ext cx="2510028" cy="26060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Palm Beach → WSA</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23" name="Text 121"/>
          <p:cNvSpPr/>
          <p:nvPr/>
        </p:nvSpPr>
        <p:spPr>
          <a:xfrm>
            <a:off x="2859786" y="3689604"/>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65 km</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24" name="Text 122"/>
          <p:cNvSpPr/>
          <p:nvPr/>
        </p:nvSpPr>
        <p:spPr>
          <a:xfrm>
            <a:off x="3394710" y="3689604"/>
            <a:ext cx="4869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18 min</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25" name="Text 123"/>
          <p:cNvSpPr/>
          <p:nvPr/>
        </p:nvSpPr>
        <p:spPr>
          <a:xfrm>
            <a:off x="3929634" y="3689604"/>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$172.80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26" name="Text 124"/>
          <p:cNvSpPr/>
          <p:nvPr/>
        </p:nvSpPr>
        <p:spPr>
          <a:xfrm>
            <a:off x="4807458" y="3689604"/>
            <a:ext cx="829818"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$19.20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27" name="Text 125"/>
          <p:cNvSpPr/>
          <p:nvPr/>
        </p:nvSpPr>
        <p:spPr>
          <a:xfrm>
            <a:off x="5685282" y="3689604"/>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$32.30</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28" name="Text 126"/>
          <p:cNvSpPr/>
          <p:nvPr/>
        </p:nvSpPr>
        <p:spPr>
          <a:xfrm>
            <a:off x="6727698" y="3689604"/>
            <a:ext cx="994410"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$8.07</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29" name="Text 127"/>
          <p:cNvSpPr/>
          <p:nvPr/>
        </p:nvSpPr>
        <p:spPr>
          <a:xfrm>
            <a:off x="7770114" y="3689604"/>
            <a:ext cx="1117854" cy="260604"/>
          </a:xfrm>
          <a:prstGeom prst="rect">
            <a:avLst/>
          </a:prstGeom>
          <a:noFill/>
          <a:ln/>
        </p:spPr>
        <p:txBody>
          <a:bodyPr wrap="squar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75" b="1" i="0" u="none" strike="noStrike" kern="1200" cap="none" spc="0" normalizeH="0" baseline="0" noProof="0" dirty="0">
                <a:ln>
                  <a:noFill/>
                </a:ln>
                <a:solidFill>
                  <a:srgbClr val="00E8A0"/>
                </a:solidFill>
                <a:effectLst/>
                <a:uLnTx/>
                <a:uFillTx/>
                <a:latin typeface="Montserrat" panose="00000500000000000000" pitchFamily="2" charset="0"/>
                <a:ea typeface="Calibri" pitchFamily="34" charset="-122"/>
                <a:cs typeface="Calibri" pitchFamily="34" charset="-120"/>
                <a:sym typeface="Arial"/>
              </a:rPr>
              <a:t>-58%</a:t>
            </a:r>
            <a:endParaRPr kumimoji="0" lang="en-US" sz="67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30" name="Shape 128"/>
          <p:cNvSpPr/>
          <p:nvPr/>
        </p:nvSpPr>
        <p:spPr>
          <a:xfrm>
            <a:off x="219456" y="4059936"/>
            <a:ext cx="2155127" cy="411480"/>
          </a:xfrm>
          <a:prstGeom prst="rect">
            <a:avLst/>
          </a:prstGeom>
          <a:solidFill>
            <a:srgbClr val="001F14"/>
          </a:solidFill>
          <a:ln w="12700">
            <a:solidFill>
              <a:srgbClr val="001F14"/>
            </a:solidFill>
            <a:prstDash val="solid"/>
          </a:ln>
        </p:spPr>
        <p:txBody>
          <a:bodyPr/>
          <a:lstStyle/>
          <a:p>
            <a:endParaRPr lang="en-AU"/>
          </a:p>
        </p:txBody>
      </p:sp>
      <p:sp>
        <p:nvSpPr>
          <p:cNvPr id="131" name="Text 129"/>
          <p:cNvSpPr/>
          <p:nvPr/>
        </p:nvSpPr>
        <p:spPr>
          <a:xfrm>
            <a:off x="301752" y="4094226"/>
            <a:ext cx="2045399" cy="109728"/>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0" i="0" u="none" strike="noStrike" kern="1200" cap="none" spc="0" normalizeH="0" baseline="0" noProof="0" dirty="0">
                <a:ln>
                  <a:noFill/>
                </a:ln>
                <a:solidFill>
                  <a:srgbClr val="AAAAAA"/>
                </a:solidFill>
                <a:effectLst/>
                <a:uLnTx/>
                <a:uFillTx/>
                <a:latin typeface="Montserrat" panose="00000500000000000000" pitchFamily="2" charset="0"/>
                <a:ea typeface="Calibri" pitchFamily="34" charset="-122"/>
                <a:cs typeface="Calibri" pitchFamily="34" charset="-120"/>
                <a:sym typeface="Arial"/>
              </a:rPr>
              <a:t>eVTOL total cost / seat</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32" name="Text 130"/>
          <p:cNvSpPr/>
          <p:nvPr/>
        </p:nvSpPr>
        <p:spPr>
          <a:xfrm>
            <a:off x="301752" y="4197096"/>
            <a:ext cx="2045399" cy="150876"/>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00C896"/>
                </a:solidFill>
                <a:effectLst/>
                <a:uLnTx/>
                <a:uFillTx/>
                <a:latin typeface="Montserrat" panose="00000500000000000000" pitchFamily="2" charset="0"/>
                <a:ea typeface="Calibri" pitchFamily="34" charset="-122"/>
                <a:cs typeface="Calibri" pitchFamily="34" charset="-120"/>
                <a:sym typeface="Arial"/>
              </a:rPr>
              <a:t>$8–$12</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33" name="Text 131"/>
          <p:cNvSpPr/>
          <p:nvPr/>
        </p:nvSpPr>
        <p:spPr>
          <a:xfrm>
            <a:off x="301752" y="4361688"/>
            <a:ext cx="2045399" cy="96012"/>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0" i="1" u="none" strike="noStrike" kern="1200" cap="none" spc="0" normalizeH="0" baseline="0" noProof="0" dirty="0">
                <a:ln>
                  <a:noFill/>
                </a:ln>
                <a:solidFill>
                  <a:srgbClr val="777777"/>
                </a:solidFill>
                <a:effectLst/>
                <a:uLnTx/>
                <a:uFillTx/>
                <a:latin typeface="Montserrat" panose="00000500000000000000" pitchFamily="2" charset="0"/>
                <a:ea typeface="Calibri" pitchFamily="34" charset="-122"/>
                <a:cs typeface="Calibri" pitchFamily="34" charset="-120"/>
                <a:sym typeface="Arial"/>
              </a:rPr>
              <a:t>electricity + battery dep. (all routes)</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34" name="Shape 132"/>
          <p:cNvSpPr/>
          <p:nvPr/>
        </p:nvSpPr>
        <p:spPr>
          <a:xfrm>
            <a:off x="2395156" y="4059936"/>
            <a:ext cx="2155127" cy="411480"/>
          </a:xfrm>
          <a:prstGeom prst="rect">
            <a:avLst/>
          </a:prstGeom>
          <a:solidFill>
            <a:srgbClr val="2A1E00"/>
          </a:solidFill>
          <a:ln w="12700">
            <a:solidFill>
              <a:srgbClr val="2A1E00"/>
            </a:solidFill>
            <a:prstDash val="solid"/>
          </a:ln>
        </p:spPr>
        <p:txBody>
          <a:bodyPr/>
          <a:lstStyle/>
          <a:p>
            <a:endParaRPr lang="en-AU"/>
          </a:p>
        </p:txBody>
      </p:sp>
      <p:sp>
        <p:nvSpPr>
          <p:cNvPr id="135" name="Text 133"/>
          <p:cNvSpPr/>
          <p:nvPr/>
        </p:nvSpPr>
        <p:spPr>
          <a:xfrm>
            <a:off x="2477452" y="4094226"/>
            <a:ext cx="2045399" cy="109728"/>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0" i="0" u="none" strike="noStrike" kern="1200" cap="none" spc="0" normalizeH="0" baseline="0" noProof="0" dirty="0">
                <a:ln>
                  <a:noFill/>
                </a:ln>
                <a:solidFill>
                  <a:srgbClr val="AAAAAA"/>
                </a:solidFill>
                <a:effectLst/>
                <a:uLnTx/>
                <a:uFillTx/>
                <a:latin typeface="Montserrat" panose="00000500000000000000" pitchFamily="2" charset="0"/>
                <a:ea typeface="Calibri" pitchFamily="34" charset="-122"/>
                <a:cs typeface="Calibri" pitchFamily="34" charset="-120"/>
                <a:sym typeface="Arial"/>
              </a:rPr>
              <a:t>Caravan fuel cost / seat</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36" name="Text 134"/>
          <p:cNvSpPr/>
          <p:nvPr/>
        </p:nvSpPr>
        <p:spPr>
          <a:xfrm>
            <a:off x="2477452" y="4197096"/>
            <a:ext cx="2045399" cy="150876"/>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5A623"/>
                </a:solidFill>
                <a:effectLst/>
                <a:uLnTx/>
                <a:uFillTx/>
                <a:latin typeface="Montserrat" panose="00000500000000000000" pitchFamily="2" charset="0"/>
                <a:ea typeface="Calibri" pitchFamily="34" charset="-122"/>
                <a:cs typeface="Calibri" pitchFamily="34" charset="-120"/>
                <a:sym typeface="Arial"/>
              </a:rPr>
              <a:t>$11–$64</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37" name="Text 135"/>
          <p:cNvSpPr/>
          <p:nvPr/>
        </p:nvSpPr>
        <p:spPr>
          <a:xfrm>
            <a:off x="2477452" y="4361688"/>
            <a:ext cx="2045399" cy="96012"/>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0" i="1" u="none" strike="noStrike" kern="1200" cap="none" spc="0" normalizeH="0" baseline="0" noProof="0" dirty="0">
                <a:ln>
                  <a:noFill/>
                </a:ln>
                <a:solidFill>
                  <a:srgbClr val="777777"/>
                </a:solidFill>
                <a:effectLst/>
                <a:uLnTx/>
                <a:uFillTx/>
                <a:latin typeface="Montserrat" panose="00000500000000000000" pitchFamily="2" charset="0"/>
                <a:ea typeface="Calibri" pitchFamily="34" charset="-122"/>
                <a:cs typeface="Calibri" pitchFamily="34" charset="-120"/>
                <a:sym typeface="Arial"/>
              </a:rPr>
              <a:t>jet fuel only (all routes)</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38" name="Shape 136"/>
          <p:cNvSpPr/>
          <p:nvPr/>
        </p:nvSpPr>
        <p:spPr>
          <a:xfrm>
            <a:off x="4570857" y="4059936"/>
            <a:ext cx="2155127" cy="411480"/>
          </a:xfrm>
          <a:prstGeom prst="rect">
            <a:avLst/>
          </a:prstGeom>
          <a:solidFill>
            <a:srgbClr val="002A1A"/>
          </a:solidFill>
          <a:ln w="12700">
            <a:solidFill>
              <a:srgbClr val="002A1A"/>
            </a:solidFill>
            <a:prstDash val="solid"/>
          </a:ln>
        </p:spPr>
        <p:txBody>
          <a:bodyPr/>
          <a:lstStyle/>
          <a:p>
            <a:endParaRPr lang="en-AU"/>
          </a:p>
        </p:txBody>
      </p:sp>
      <p:sp>
        <p:nvSpPr>
          <p:cNvPr id="139" name="Text 137"/>
          <p:cNvSpPr/>
          <p:nvPr/>
        </p:nvSpPr>
        <p:spPr>
          <a:xfrm>
            <a:off x="4653153" y="4094226"/>
            <a:ext cx="2045399" cy="109728"/>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0" i="0" u="none" strike="noStrike" kern="1200" cap="none" spc="0" normalizeH="0" baseline="0" noProof="0" dirty="0">
                <a:ln>
                  <a:noFill/>
                </a:ln>
                <a:solidFill>
                  <a:srgbClr val="AAAAAA"/>
                </a:solidFill>
                <a:effectLst/>
                <a:uLnTx/>
                <a:uFillTx/>
                <a:latin typeface="Montserrat" panose="00000500000000000000" pitchFamily="2" charset="0"/>
                <a:ea typeface="Calibri" pitchFamily="34" charset="-122"/>
                <a:cs typeface="Calibri" pitchFamily="34" charset="-120"/>
                <a:sym typeface="Arial"/>
              </a:rPr>
              <a:t>Saving vs Caravan</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40" name="Text 138"/>
          <p:cNvSpPr/>
          <p:nvPr/>
        </p:nvSpPr>
        <p:spPr>
          <a:xfrm>
            <a:off x="4653153" y="4197096"/>
            <a:ext cx="2045399" cy="150876"/>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00E8A0"/>
                </a:solidFill>
                <a:effectLst/>
                <a:uLnTx/>
                <a:uFillTx/>
                <a:latin typeface="Montserrat" panose="00000500000000000000" pitchFamily="2" charset="0"/>
                <a:ea typeface="Calibri" pitchFamily="34" charset="-122"/>
                <a:cs typeface="Calibri" pitchFamily="34" charset="-120"/>
                <a:sym typeface="Arial"/>
              </a:rPr>
              <a:t>29–71%</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41" name="Text 139"/>
          <p:cNvSpPr/>
          <p:nvPr/>
        </p:nvSpPr>
        <p:spPr>
          <a:xfrm>
            <a:off x="4653153" y="4361688"/>
            <a:ext cx="2045399" cy="96012"/>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0" i="1" u="none" strike="noStrike" kern="1200" cap="none" spc="0" normalizeH="0" baseline="0" noProof="0" dirty="0">
                <a:ln>
                  <a:noFill/>
                </a:ln>
                <a:solidFill>
                  <a:srgbClr val="777777"/>
                </a:solidFill>
                <a:effectLst/>
                <a:uLnTx/>
                <a:uFillTx/>
                <a:latin typeface="Montserrat" panose="00000500000000000000" pitchFamily="2" charset="0"/>
                <a:ea typeface="Calibri" pitchFamily="34" charset="-122"/>
                <a:cs typeface="Calibri" pitchFamily="34" charset="-120"/>
                <a:sym typeface="Arial"/>
              </a:rPr>
              <a:t>lower energy cost per seat</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42" name="Shape 140"/>
          <p:cNvSpPr/>
          <p:nvPr/>
        </p:nvSpPr>
        <p:spPr>
          <a:xfrm>
            <a:off x="6746557" y="4059936"/>
            <a:ext cx="2155127" cy="411480"/>
          </a:xfrm>
          <a:prstGeom prst="rect">
            <a:avLst/>
          </a:prstGeom>
          <a:solidFill>
            <a:srgbClr val="1E1E1E"/>
          </a:solidFill>
          <a:ln w="12700">
            <a:solidFill>
              <a:srgbClr val="1E1E1E"/>
            </a:solidFill>
            <a:prstDash val="solid"/>
          </a:ln>
        </p:spPr>
        <p:txBody>
          <a:bodyPr/>
          <a:lstStyle/>
          <a:p>
            <a:endParaRPr lang="en-AU"/>
          </a:p>
        </p:txBody>
      </p:sp>
      <p:sp>
        <p:nvSpPr>
          <p:cNvPr id="143" name="Text 141"/>
          <p:cNvSpPr/>
          <p:nvPr/>
        </p:nvSpPr>
        <p:spPr>
          <a:xfrm>
            <a:off x="6828853" y="4094226"/>
            <a:ext cx="2045399" cy="109728"/>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0" i="0" u="none" strike="noStrike" kern="1200" cap="none" spc="0" normalizeH="0" baseline="0" noProof="0" dirty="0">
                <a:ln>
                  <a:noFill/>
                </a:ln>
                <a:solidFill>
                  <a:srgbClr val="AAAAAA"/>
                </a:solidFill>
                <a:effectLst/>
                <a:uLnTx/>
                <a:uFillTx/>
                <a:latin typeface="Montserrat" panose="00000500000000000000" pitchFamily="2" charset="0"/>
                <a:ea typeface="Calibri" pitchFamily="34" charset="-122"/>
                <a:cs typeface="Calibri" pitchFamily="34" charset="-120"/>
                <a:sym typeface="Arial"/>
              </a:rPr>
              <a:t>Battery dep. / seat</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44" name="Text 142"/>
          <p:cNvSpPr/>
          <p:nvPr/>
        </p:nvSpPr>
        <p:spPr>
          <a:xfrm>
            <a:off x="6828853" y="4197096"/>
            <a:ext cx="2045399" cy="150876"/>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C8C8C8"/>
                </a:solidFill>
                <a:effectLst/>
                <a:uLnTx/>
                <a:uFillTx/>
                <a:latin typeface="Montserrat" panose="00000500000000000000" pitchFamily="2" charset="0"/>
                <a:ea typeface="Calibri" pitchFamily="34" charset="-122"/>
                <a:cs typeface="Calibri" pitchFamily="34" charset="-120"/>
                <a:sym typeface="Arial"/>
              </a:rPr>
              <a:t>$6.69</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45" name="Text 143"/>
          <p:cNvSpPr/>
          <p:nvPr/>
        </p:nvSpPr>
        <p:spPr>
          <a:xfrm>
            <a:off x="6828853" y="4361688"/>
            <a:ext cx="2045399" cy="96012"/>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0" i="1" u="none" strike="noStrike" kern="1200" cap="none" spc="0" normalizeH="0" baseline="0" noProof="0" dirty="0">
                <a:ln>
                  <a:noFill/>
                </a:ln>
                <a:solidFill>
                  <a:srgbClr val="777777"/>
                </a:solidFill>
                <a:effectLst/>
                <a:uLnTx/>
                <a:uFillTx/>
                <a:latin typeface="Montserrat" panose="00000500000000000000" pitchFamily="2" charset="0"/>
                <a:ea typeface="Calibri" pitchFamily="34" charset="-122"/>
                <a:cs typeface="Calibri" pitchFamily="34" charset="-120"/>
                <a:sym typeface="Arial"/>
              </a:rPr>
              <a:t>$26.77/flight ÷ 4 seats</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46" name="Shape 144"/>
          <p:cNvSpPr/>
          <p:nvPr/>
        </p:nvSpPr>
        <p:spPr>
          <a:xfrm>
            <a:off x="0" y="4553712"/>
            <a:ext cx="9121140" cy="603504"/>
          </a:xfrm>
          <a:prstGeom prst="rect">
            <a:avLst/>
          </a:prstGeom>
          <a:solidFill>
            <a:srgbClr val="0A0A0A"/>
          </a:solidFill>
          <a:ln w="12700">
            <a:solidFill>
              <a:srgbClr val="0A0A0A"/>
            </a:solidFill>
            <a:prstDash val="solid"/>
          </a:ln>
        </p:spPr>
        <p:txBody>
          <a:bodyPr/>
          <a:lstStyle/>
          <a:p>
            <a:endParaRPr lang="en-AU"/>
          </a:p>
        </p:txBody>
      </p:sp>
      <p:sp>
        <p:nvSpPr>
          <p:cNvPr id="147" name="Shape 145"/>
          <p:cNvSpPr/>
          <p:nvPr/>
        </p:nvSpPr>
        <p:spPr>
          <a:xfrm>
            <a:off x="0" y="4553712"/>
            <a:ext cx="9121140" cy="15088"/>
          </a:xfrm>
          <a:prstGeom prst="rect">
            <a:avLst/>
          </a:prstGeom>
          <a:solidFill>
            <a:srgbClr val="00C896"/>
          </a:solidFill>
          <a:ln w="12700">
            <a:solidFill>
              <a:srgbClr val="00C896"/>
            </a:solidFill>
            <a:prstDash val="solid"/>
          </a:ln>
        </p:spPr>
        <p:txBody>
          <a:bodyPr/>
          <a:lstStyle/>
          <a:p>
            <a:endParaRPr lang="en-AU"/>
          </a:p>
        </p:txBody>
      </p:sp>
      <p:sp>
        <p:nvSpPr>
          <p:cNvPr id="148" name="Text 146"/>
          <p:cNvSpPr/>
          <p:nvPr/>
        </p:nvSpPr>
        <p:spPr>
          <a:xfrm>
            <a:off x="219456" y="4594860"/>
            <a:ext cx="1371600" cy="109728"/>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25" b="1" i="0" u="none" strike="noStrike" kern="0" cap="none" spc="15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KEY ASSUMPTIONS</a:t>
            </a:r>
            <a:endParaRPr kumimoji="0" lang="en-US" sz="525"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49" name="Text 147"/>
          <p:cNvSpPr/>
          <p:nvPr/>
        </p:nvSpPr>
        <p:spPr>
          <a:xfrm>
            <a:off x="219456" y="4745736"/>
            <a:ext cx="1667866" cy="12344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1"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Caravan fuel burn</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50" name="Text 148"/>
          <p:cNvSpPr/>
          <p:nvPr/>
        </p:nvSpPr>
        <p:spPr>
          <a:xfrm>
            <a:off x="219456" y="4869180"/>
            <a:ext cx="1667866" cy="233172"/>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38" b="0"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240 L/hr @ $2.40/L</a:t>
            </a:r>
            <a:endParaRPr kumimoji="0" lang="en-US" sz="638"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51" name="Shape 149"/>
          <p:cNvSpPr/>
          <p:nvPr/>
        </p:nvSpPr>
        <p:spPr>
          <a:xfrm>
            <a:off x="1914754" y="4745736"/>
            <a:ext cx="3429" cy="356616"/>
          </a:xfrm>
          <a:prstGeom prst="rect">
            <a:avLst/>
          </a:prstGeom>
          <a:solidFill>
            <a:srgbClr val="383838"/>
          </a:solidFill>
          <a:ln w="12700">
            <a:solidFill>
              <a:srgbClr val="383838"/>
            </a:solidFill>
            <a:prstDash val="solid"/>
          </a:ln>
        </p:spPr>
        <p:txBody>
          <a:bodyPr/>
          <a:lstStyle/>
          <a:p>
            <a:endParaRPr lang="en-AU"/>
          </a:p>
        </p:txBody>
      </p:sp>
      <p:sp>
        <p:nvSpPr>
          <p:cNvPr id="152" name="Text 150"/>
          <p:cNvSpPr/>
          <p:nvPr/>
        </p:nvSpPr>
        <p:spPr>
          <a:xfrm>
            <a:off x="1955902" y="4745736"/>
            <a:ext cx="1667866" cy="12344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1"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eVTOL energy</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53" name="Text 151"/>
          <p:cNvSpPr/>
          <p:nvPr/>
        </p:nvSpPr>
        <p:spPr>
          <a:xfrm>
            <a:off x="1955902" y="4869180"/>
            <a:ext cx="1667866" cy="233172"/>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38" b="0"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500 Wh/km</a:t>
            </a:r>
            <a:endParaRPr kumimoji="0" lang="en-US" sz="638"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54" name="Shape 152"/>
          <p:cNvSpPr/>
          <p:nvPr/>
        </p:nvSpPr>
        <p:spPr>
          <a:xfrm>
            <a:off x="3651200" y="4745736"/>
            <a:ext cx="3429" cy="356616"/>
          </a:xfrm>
          <a:prstGeom prst="rect">
            <a:avLst/>
          </a:prstGeom>
          <a:solidFill>
            <a:srgbClr val="383838"/>
          </a:solidFill>
          <a:ln w="12700">
            <a:solidFill>
              <a:srgbClr val="383838"/>
            </a:solidFill>
            <a:prstDash val="solid"/>
          </a:ln>
        </p:spPr>
        <p:txBody>
          <a:bodyPr/>
          <a:lstStyle/>
          <a:p>
            <a:endParaRPr lang="en-AU"/>
          </a:p>
        </p:txBody>
      </p:sp>
      <p:sp>
        <p:nvSpPr>
          <p:cNvPr id="155" name="Text 153"/>
          <p:cNvSpPr/>
          <p:nvPr/>
        </p:nvSpPr>
        <p:spPr>
          <a:xfrm>
            <a:off x="3692348" y="4745736"/>
            <a:ext cx="1667866" cy="12344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1"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NSW electricity</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56" name="Text 154"/>
          <p:cNvSpPr/>
          <p:nvPr/>
        </p:nvSpPr>
        <p:spPr>
          <a:xfrm>
            <a:off x="3692348" y="4869180"/>
            <a:ext cx="1667866" cy="233172"/>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38" b="0"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$0.34 / kWh</a:t>
            </a:r>
            <a:endParaRPr kumimoji="0" lang="en-US" sz="638"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38" b="0"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(AER retail average 2025–26)</a:t>
            </a:r>
            <a:endParaRPr kumimoji="0" lang="en-US" sz="638"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57" name="Shape 155"/>
          <p:cNvSpPr/>
          <p:nvPr/>
        </p:nvSpPr>
        <p:spPr>
          <a:xfrm>
            <a:off x="5387645" y="4745736"/>
            <a:ext cx="3429" cy="356616"/>
          </a:xfrm>
          <a:prstGeom prst="rect">
            <a:avLst/>
          </a:prstGeom>
          <a:solidFill>
            <a:srgbClr val="383838"/>
          </a:solidFill>
          <a:ln w="12700">
            <a:solidFill>
              <a:srgbClr val="383838"/>
            </a:solidFill>
            <a:prstDash val="solid"/>
          </a:ln>
        </p:spPr>
        <p:txBody>
          <a:bodyPr/>
          <a:lstStyle/>
          <a:p>
            <a:endParaRPr lang="en-AU"/>
          </a:p>
        </p:txBody>
      </p:sp>
      <p:sp>
        <p:nvSpPr>
          <p:cNvPr id="158" name="Text 156"/>
          <p:cNvSpPr/>
          <p:nvPr/>
        </p:nvSpPr>
        <p:spPr>
          <a:xfrm>
            <a:off x="5428793" y="4745736"/>
            <a:ext cx="1667866" cy="12344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1"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Battery pack</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59" name="Text 157"/>
          <p:cNvSpPr/>
          <p:nvPr/>
        </p:nvSpPr>
        <p:spPr>
          <a:xfrm>
            <a:off x="5428793" y="4869180"/>
            <a:ext cx="1667866" cy="233172"/>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38" b="0"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~175 kWh × $200 USD/kWh</a:t>
            </a:r>
            <a:endParaRPr kumimoji="0" lang="en-US" sz="638"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38" b="0"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 AUD ~$53,550</a:t>
            </a:r>
            <a:endParaRPr kumimoji="0" lang="en-US" sz="638"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60" name="Shape 158"/>
          <p:cNvSpPr/>
          <p:nvPr/>
        </p:nvSpPr>
        <p:spPr>
          <a:xfrm>
            <a:off x="7124090" y="4745736"/>
            <a:ext cx="3429" cy="356616"/>
          </a:xfrm>
          <a:prstGeom prst="rect">
            <a:avLst/>
          </a:prstGeom>
          <a:solidFill>
            <a:srgbClr val="383838"/>
          </a:solidFill>
          <a:ln w="12700">
            <a:solidFill>
              <a:srgbClr val="383838"/>
            </a:solidFill>
            <a:prstDash val="solid"/>
          </a:ln>
        </p:spPr>
        <p:txBody>
          <a:bodyPr/>
          <a:lstStyle/>
          <a:p>
            <a:endParaRPr lang="en-AU"/>
          </a:p>
        </p:txBody>
      </p:sp>
      <p:sp>
        <p:nvSpPr>
          <p:cNvPr id="161" name="Text 159"/>
          <p:cNvSpPr/>
          <p:nvPr/>
        </p:nvSpPr>
        <p:spPr>
          <a:xfrm>
            <a:off x="7165239" y="4745736"/>
            <a:ext cx="1667866" cy="123444"/>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563" b="1" i="0" u="none" strike="noStrike" kern="1200" cap="none" spc="0" normalizeH="0" baseline="0" noProof="0" dirty="0">
                <a:ln>
                  <a:noFill/>
                </a:ln>
                <a:solidFill>
                  <a:srgbClr val="787878"/>
                </a:solidFill>
                <a:effectLst/>
                <a:uLnTx/>
                <a:uFillTx/>
                <a:latin typeface="Montserrat" panose="00000500000000000000" pitchFamily="2" charset="0"/>
                <a:ea typeface="Calibri" pitchFamily="34" charset="-122"/>
                <a:cs typeface="Calibri" pitchFamily="34" charset="-120"/>
                <a:sym typeface="Arial"/>
              </a:rPr>
              <a:t>Cycle life → dep/flight</a:t>
            </a:r>
            <a:endParaRPr kumimoji="0" lang="en-US" sz="563"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62" name="Text 160"/>
          <p:cNvSpPr/>
          <p:nvPr/>
        </p:nvSpPr>
        <p:spPr>
          <a:xfrm>
            <a:off x="7165239" y="4869180"/>
            <a:ext cx="1667866" cy="233172"/>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38" b="0" i="0" u="none" strike="noStrike" kern="1200" cap="none" spc="0" normalizeH="0" baseline="0" noProof="0" dirty="0">
                <a:ln>
                  <a:noFill/>
                </a:ln>
                <a:solidFill>
                  <a:srgbClr val="FFFFFF"/>
                </a:solidFill>
                <a:effectLst/>
                <a:uLnTx/>
                <a:uFillTx/>
                <a:latin typeface="Montserrat" panose="00000500000000000000" pitchFamily="2" charset="0"/>
                <a:ea typeface="Calibri" pitchFamily="34" charset="-122"/>
                <a:cs typeface="Calibri" pitchFamily="34" charset="-120"/>
                <a:sym typeface="Arial"/>
              </a:rPr>
              <a:t>2,000 cycles → $26.77/flight</a:t>
            </a:r>
            <a:endParaRPr kumimoji="0" lang="en-US" sz="638"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sp>
        <p:nvSpPr>
          <p:cNvPr id="163" name="Text 161"/>
          <p:cNvSpPr/>
          <p:nvPr/>
        </p:nvSpPr>
        <p:spPr>
          <a:xfrm>
            <a:off x="219456" y="5040630"/>
            <a:ext cx="8682228" cy="82296"/>
          </a:xfrm>
          <a:prstGeom prst="rect">
            <a:avLst/>
          </a:prstGeom>
          <a:noFill/>
          <a:ln/>
        </p:spPr>
        <p:txBody>
          <a:bodyPr wrap="square" lIns="0" tIns="0" rIns="0" bIns="0"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88" b="0" i="1" u="none" strike="noStrike" kern="1200" cap="none" spc="0" normalizeH="0" baseline="0" noProof="0" dirty="0">
                <a:ln>
                  <a:noFill/>
                </a:ln>
                <a:solidFill>
                  <a:srgbClr val="383838"/>
                </a:solidFill>
                <a:effectLst/>
                <a:uLnTx/>
                <a:uFillTx/>
                <a:latin typeface="Montserrat" panose="00000500000000000000" pitchFamily="2" charset="0"/>
                <a:ea typeface="Calibri" pitchFamily="34" charset="-122"/>
                <a:cs typeface="Calibri" pitchFamily="34" charset="-120"/>
                <a:sym typeface="Arial"/>
              </a:rPr>
              <a:t>Energy and battery depreciation only — pilot, maintenance, insurance and overhaul costs are additional for both aircraft types. All figures AUD.</a:t>
            </a:r>
            <a:endParaRPr kumimoji="0" lang="en-US" sz="488" b="0" i="0" u="none" strike="noStrike" kern="1200" cap="none" spc="0" normalizeH="0" baseline="0" noProof="0" dirty="0">
              <a:ln>
                <a:noFill/>
              </a:ln>
              <a:solidFill>
                <a:prstClr val="black"/>
              </a:solidFill>
              <a:effectLst/>
              <a:uLnTx/>
              <a:uFillTx/>
              <a:latin typeface="Montserrat" panose="00000500000000000000" pitchFamily="2" charset="0"/>
              <a:ea typeface="+mn-ea"/>
              <a:cs typeface="Arial"/>
              <a:sym typeface="Arial"/>
            </a:endParaRPr>
          </a:p>
        </p:txBody>
      </p:sp>
      <p:cxnSp>
        <p:nvCxnSpPr>
          <p:cNvPr id="165" name="Google Shape;297;p22">
            <a:extLst>
              <a:ext uri="{FF2B5EF4-FFF2-40B4-BE49-F238E27FC236}">
                <a16:creationId xmlns:a16="http://schemas.microsoft.com/office/drawing/2014/main" id="{7EFB43B2-9D35-213B-A7C3-57CB55B6B4E5}"/>
              </a:ext>
            </a:extLst>
          </p:cNvPr>
          <p:cNvCxnSpPr/>
          <p:nvPr/>
        </p:nvCxnSpPr>
        <p:spPr>
          <a:xfrm>
            <a:off x="219456" y="377944"/>
            <a:ext cx="8528100" cy="0"/>
          </a:xfrm>
          <a:prstGeom prst="straightConnector1">
            <a:avLst/>
          </a:prstGeom>
          <a:noFill/>
          <a:ln w="9525" cap="flat" cmpd="sng">
            <a:solidFill>
              <a:srgbClr val="FFFFFF"/>
            </a:solidFill>
            <a:prstDash val="solid"/>
            <a:round/>
            <a:headEnd type="none" w="med" len="med"/>
            <a:tailEnd type="none" w="med" len="med"/>
          </a:ln>
        </p:spPr>
      </p:cxnSp>
      <p:pic>
        <p:nvPicPr>
          <p:cNvPr id="166" name="Google Shape;295;p22">
            <a:extLst>
              <a:ext uri="{FF2B5EF4-FFF2-40B4-BE49-F238E27FC236}">
                <a16:creationId xmlns:a16="http://schemas.microsoft.com/office/drawing/2014/main" id="{758EC98F-214F-852D-587F-837B03E2AEC4}"/>
              </a:ext>
            </a:extLst>
          </p:cNvPr>
          <p:cNvPicPr preferRelativeResize="0"/>
          <p:nvPr/>
        </p:nvPicPr>
        <p:blipFill>
          <a:blip r:embed="rId3">
            <a:alphaModFix/>
          </a:blip>
          <a:stretch>
            <a:fillRect/>
          </a:stretch>
        </p:blipFill>
        <p:spPr>
          <a:xfrm>
            <a:off x="301752" y="171760"/>
            <a:ext cx="489600" cy="136850"/>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FDFAEB"/>
      </a:dk2>
      <a:lt2>
        <a:srgbClr val="666666"/>
      </a:lt2>
      <a:accent1>
        <a:srgbClr val="3BF5AA"/>
      </a:accent1>
      <a:accent2>
        <a:srgbClr val="8682FF"/>
      </a:accent2>
      <a:accent3>
        <a:srgbClr val="FFD966"/>
      </a:accent3>
      <a:accent4>
        <a:srgbClr val="FFAB40"/>
      </a:accent4>
      <a:accent5>
        <a:srgbClr val="351C75"/>
      </a:accent5>
      <a:accent6>
        <a:srgbClr val="F4CCCC"/>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6432</TotalTime>
  <Words>1922</Words>
  <Application>Microsoft Office PowerPoint</Application>
  <PresentationFormat>On-screen Show (16:9)</PresentationFormat>
  <Paragraphs>362</Paragraphs>
  <Slides>14</Slides>
  <Notes>14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Montserrat Medium</vt:lpstr>
      <vt:lpstr>Montserrat</vt:lpstr>
      <vt:lpstr>Calibri</vt:lpstr>
      <vt:lpstr>Simple Dark</vt:lpstr>
      <vt:lpstr>Office Theme</vt:lpstr>
      <vt:lpstr>BRINGING ZERO-EMISSION REGIONAL AND URBAN AIR MOBILITY TO AUSTRALIA</vt:lpstr>
      <vt:lpstr>INTRODUCING ALT AIR:  Swifter, Smoother, Smarter</vt:lpstr>
      <vt:lpstr>A phased pathway to scalable air mobility: Alt Air is launching a staged, commercially viable pathway to electrified regional and urban air mobility — starting with proven operations and transitioning to next-generation aircraft as they become available. </vt:lpstr>
      <vt:lpstr>PowerPoint Presentation</vt:lpstr>
      <vt:lpstr>THE PROBLEM:</vt:lpstr>
      <vt:lpstr>REGIONAL AIR MOBILITY (RAM) ROUTES - NSW</vt:lpstr>
      <vt:lpstr>PREMIUM URBAN AIR MOBILITY (UAM) ROUTES - SYDNEY</vt:lpstr>
      <vt:lpstr>WESTERN SYDNEY AIRPORT – NETWORK EXPANSION ENGINE</vt:lpstr>
      <vt:lpstr>PowerPoint Presentation</vt:lpstr>
      <vt:lpstr>ROSE BAY</vt:lpstr>
      <vt:lpstr>SOUTH EAST QUEENSLAND (SEQ): A HIGH-GROWTH, MULTI-CITY AAM MARKET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ZERO-EMISSION REGIONAL AND URBAN AIR MOBILITY TO AUSTRALIA</dc:title>
  <dc:creator>Aaron Shaw</dc:creator>
  <cp:lastModifiedBy>Leanne Smith</cp:lastModifiedBy>
  <cp:revision>237</cp:revision>
  <dcterms:modified xsi:type="dcterms:W3CDTF">2026-06-10T23:17:32Z</dcterms:modified>
</cp:coreProperties>
</file>